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9" r:id="rId11"/>
    <p:sldId id="266" r:id="rId12"/>
    <p:sldId id="267" r:id="rId13"/>
    <p:sldId id="270" r:id="rId14"/>
    <p:sldId id="265" r:id="rId15"/>
    <p:sldId id="271" r:id="rId16"/>
    <p:sldId id="273" r:id="rId17"/>
    <p:sldId id="272" r:id="rId18"/>
    <p:sldId id="274" r:id="rId19"/>
    <p:sldId id="275" r:id="rId20"/>
    <p:sldId id="276" r:id="rId21"/>
    <p:sldId id="277" r:id="rId22"/>
    <p:sldId id="279"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7" d="100"/>
          <a:sy n="67" d="100"/>
        </p:scale>
        <p:origin x="360" y="60"/>
      </p:cViewPr>
      <p:guideLst/>
    </p:cSldViewPr>
  </p:slideViewPr>
  <p:notesTextViewPr>
    <p:cViewPr>
      <p:scale>
        <a:sx n="3" d="2"/>
        <a:sy n="3" d="2"/>
      </p:scale>
      <p:origin x="0" y="0"/>
    </p:cViewPr>
  </p:notesTextViewPr>
  <p:sorterViewPr>
    <p:cViewPr>
      <p:scale>
        <a:sx n="100" d="100"/>
        <a:sy n="100" d="100"/>
      </p:scale>
      <p:origin x="0" y="-653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jpeg>
</file>

<file path=ppt/media/image3.jpeg>
</file>

<file path=ppt/media/image4.jpg>
</file>

<file path=ppt/media/image5.jpe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62CEF3B-A037-46D0-B02C-1428F07E9383}" type="datetimeFigureOut">
              <a:rPr lang="en-US" dirty="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E482DC-2269-4F26-9D2A-7E44B1A4CD8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3/15/2017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3/15/2017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6DFF08F-DC6B-4601-B491-B0F83F6DD2DA}" type="datetimeFigureOut">
              <a:rPr lang="en-US" dirty="0"/>
              <a:pPr/>
              <a:t>3/15/2017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6DFF08F-DC6B-4601-B491-B0F83F6DD2DA}" type="datetimeFigureOut">
              <a:rPr lang="en-US" dirty="0"/>
              <a:pPr/>
              <a:t>3/15/2017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6DFF08F-DC6B-4601-B491-B0F83F6DD2DA}" type="datetimeFigureOut">
              <a:rPr lang="en-US" dirty="0"/>
              <a:pPr/>
              <a:t>3/15/2017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2"/>
            <a:ext cx="10058400" cy="3696668"/>
          </a:xfrm>
        </p:spPr>
        <p:txBody>
          <a:bodyPr>
            <a:noAutofit/>
          </a:bodyPr>
          <a:lstStyle/>
          <a:p>
            <a:pPr algn="ctr"/>
            <a:r>
              <a:rPr lang="en-US" sz="4000" b="1" dirty="0"/>
              <a:t>How Does Contract Design Affect the Uptake of Microcredit among the </a:t>
            </a:r>
            <a:r>
              <a:rPr lang="en-US" sz="4000" b="1" dirty="0" err="1"/>
              <a:t>Ultrapoor</a:t>
            </a:r>
            <a:r>
              <a:rPr lang="en-US" sz="4000" b="1" dirty="0"/>
              <a:t>? </a:t>
            </a:r>
            <a:r>
              <a:rPr lang="en-US" sz="4000" b="1" dirty="0" smtClean="0"/>
              <a:t/>
            </a:r>
            <a:br>
              <a:rPr lang="en-US" sz="4000" b="1" dirty="0" smtClean="0"/>
            </a:br>
            <a:r>
              <a:rPr lang="en-US" sz="4000" b="1" dirty="0" smtClean="0"/>
              <a:t>Experimental </a:t>
            </a:r>
            <a:r>
              <a:rPr lang="en-US" sz="4000" b="1" dirty="0"/>
              <a:t>Evidence from River Islands of Northern </a:t>
            </a:r>
            <a:r>
              <a:rPr lang="en-US" sz="4000" b="1" dirty="0" smtClean="0"/>
              <a:t>Bangladesh</a:t>
            </a:r>
            <a:br>
              <a:rPr lang="en-US" sz="4000" b="1" dirty="0" smtClean="0"/>
            </a:br>
            <a:r>
              <a:rPr lang="en-US" sz="3200" b="1" dirty="0"/>
              <a:t/>
            </a:r>
            <a:br>
              <a:rPr lang="en-US" sz="3200" b="1" dirty="0"/>
            </a:br>
            <a:r>
              <a:rPr lang="en-US" sz="2800" dirty="0" smtClean="0"/>
              <a:t>Kazushi </a:t>
            </a:r>
            <a:r>
              <a:rPr lang="en-US" sz="2800" dirty="0" err="1" smtClean="0"/>
              <a:t>Takahasi</a:t>
            </a:r>
            <a:r>
              <a:rPr lang="en-US" sz="2800" dirty="0" smtClean="0"/>
              <a:t> </a:t>
            </a:r>
            <a:r>
              <a:rPr lang="en-US" sz="2800" dirty="0" smtClean="0"/>
              <a:t>(Sophia University),</a:t>
            </a:r>
            <a:r>
              <a:rPr lang="en-US" sz="2800" dirty="0" smtClean="0"/>
              <a:t/>
            </a:r>
            <a:br>
              <a:rPr lang="en-US" sz="2800" dirty="0" smtClean="0"/>
            </a:br>
            <a:r>
              <a:rPr lang="en-US" sz="2800" dirty="0" smtClean="0"/>
              <a:t>Abu Shonchoy (</a:t>
            </a:r>
            <a:r>
              <a:rPr lang="en-US" sz="2800" dirty="0" smtClean="0"/>
              <a:t>IDE-JETRO)</a:t>
            </a:r>
            <a:r>
              <a:rPr lang="en-US" sz="2800" dirty="0" smtClean="0"/>
              <a:t/>
            </a:r>
            <a:br>
              <a:rPr lang="en-US" sz="2800" dirty="0" smtClean="0"/>
            </a:br>
            <a:r>
              <a:rPr lang="en-US" sz="2800" dirty="0" smtClean="0"/>
              <a:t>Seiro Ito (IDE-JETRO) and</a:t>
            </a:r>
            <a:br>
              <a:rPr lang="en-US" sz="2800" dirty="0" smtClean="0"/>
            </a:br>
            <a:r>
              <a:rPr lang="en-US" sz="2800" dirty="0" smtClean="0"/>
              <a:t>Takashi Kurosaki (</a:t>
            </a:r>
            <a:r>
              <a:rPr lang="en-US" sz="2800" dirty="0" err="1" smtClean="0"/>
              <a:t>Hitotshubashi</a:t>
            </a:r>
            <a:r>
              <a:rPr lang="en-US" sz="2800" dirty="0" smtClean="0"/>
              <a:t> University)</a:t>
            </a:r>
            <a:endParaRPr lang="en-US" sz="2800" dirty="0"/>
          </a:p>
        </p:txBody>
      </p:sp>
      <p:sp>
        <p:nvSpPr>
          <p:cNvPr id="3" name="Subtitle 2"/>
          <p:cNvSpPr>
            <a:spLocks noGrp="1"/>
          </p:cNvSpPr>
          <p:nvPr>
            <p:ph type="subTitle" idx="1"/>
          </p:nvPr>
        </p:nvSpPr>
        <p:spPr>
          <a:xfrm>
            <a:off x="537882" y="5082988"/>
            <a:ext cx="11134165" cy="1183341"/>
          </a:xfrm>
        </p:spPr>
        <p:txBody>
          <a:bodyPr>
            <a:normAutofit/>
          </a:bodyPr>
          <a:lstStyle/>
          <a:p>
            <a:pPr algn="ctr">
              <a:lnSpc>
                <a:spcPct val="60000"/>
              </a:lnSpc>
            </a:pPr>
            <a:r>
              <a:rPr lang="en-US" b="1" dirty="0" smtClean="0"/>
              <a:t>IER, </a:t>
            </a:r>
            <a:r>
              <a:rPr lang="en-US" b="1" dirty="0" err="1" smtClean="0"/>
              <a:t>Hitotsubashi</a:t>
            </a:r>
            <a:r>
              <a:rPr lang="en-US" b="1" dirty="0" smtClean="0"/>
              <a:t> University</a:t>
            </a:r>
            <a:endParaRPr lang="en-US" b="1" dirty="0" smtClean="0"/>
          </a:p>
          <a:p>
            <a:pPr algn="ctr">
              <a:lnSpc>
                <a:spcPct val="60000"/>
              </a:lnSpc>
            </a:pPr>
            <a:r>
              <a:rPr lang="en-US" dirty="0" smtClean="0"/>
              <a:t>Lunch Seminar</a:t>
            </a:r>
            <a:endParaRPr lang="en-US" dirty="0"/>
          </a:p>
          <a:p>
            <a:pPr algn="ctr">
              <a:lnSpc>
                <a:spcPct val="60000"/>
              </a:lnSpc>
            </a:pPr>
            <a:r>
              <a:rPr lang="en-US" dirty="0" smtClean="0"/>
              <a:t>March 15</a:t>
            </a:r>
            <a:r>
              <a:rPr lang="en-US" baseline="30000" dirty="0" smtClean="0"/>
              <a:t>th</a:t>
            </a:r>
            <a:r>
              <a:rPr lang="en-US" dirty="0" smtClean="0"/>
              <a:t>, </a:t>
            </a:r>
            <a:r>
              <a:rPr lang="en-US" dirty="0" smtClean="0"/>
              <a:t>2017</a:t>
            </a:r>
            <a:endParaRPr lang="en-US" dirty="0"/>
          </a:p>
        </p:txBody>
      </p:sp>
    </p:spTree>
    <p:extLst>
      <p:ext uri="{BB962C8B-B14F-4D97-AF65-F5344CB8AC3E}">
        <p14:creationId xmlns:p14="http://schemas.microsoft.com/office/powerpoint/2010/main" val="3101357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typical Char in </a:t>
            </a:r>
            <a:r>
              <a:rPr lang="en-US" dirty="0" err="1" smtClean="0"/>
              <a:t>Gaibandha</a:t>
            </a:r>
            <a:endParaRPr lang="en-US"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16406" b="16406"/>
          <a:stretch>
            <a:fillRect/>
          </a:stretch>
        </p:blipFill>
        <p:spPr/>
      </p:pic>
      <p:sp>
        <p:nvSpPr>
          <p:cNvPr id="4" name="Text Placeholder 3"/>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28604945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Flood in the </a:t>
            </a:r>
            <a:r>
              <a:rPr lang="en-US" i="1" dirty="0"/>
              <a:t>C</a:t>
            </a:r>
            <a:r>
              <a:rPr lang="en-US" i="1" dirty="0" smtClean="0"/>
              <a:t>har</a:t>
            </a:r>
            <a:r>
              <a:rPr lang="en-US" dirty="0" smtClean="0"/>
              <a:t> areas</a:t>
            </a:r>
            <a:endParaRPr lang="en-US" dirty="0"/>
          </a:p>
        </p:txBody>
      </p:sp>
      <p:pic>
        <p:nvPicPr>
          <p:cNvPr id="5" name="Picture 3"/>
          <p:cNvPicPr>
            <a:picLocks noGrp="1" noChangeAspect="1" noChangeArrowheads="1"/>
          </p:cNvPicPr>
          <p:nvPr>
            <p:ph type="pic" idx="1"/>
          </p:nvPr>
        </p:nvPicPr>
        <p:blipFill>
          <a:blip r:embed="rId2" cstate="print"/>
          <a:srcRect t="23140" b="23140"/>
          <a:stretch>
            <a:fillRect/>
          </a:stretch>
        </p:blipFill>
        <p:spPr bwMode="auto">
          <a:prstGeom prst="rect">
            <a:avLst/>
          </a:prstGeom>
          <a:noFill/>
          <a:ln w="9525">
            <a:noFill/>
            <a:miter lim="800000"/>
            <a:headEnd/>
            <a:tailEnd/>
          </a:ln>
          <a:effectLst/>
        </p:spPr>
      </p:pic>
      <p:sp>
        <p:nvSpPr>
          <p:cNvPr id="3" name="Text Placeholder 2"/>
          <p:cNvSpPr>
            <a:spLocks noGrp="1"/>
          </p:cNvSpPr>
          <p:nvPr>
            <p:ph type="body" sz="half" idx="2"/>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3AD78B1C-2C08-4EF2-B4D0-B5DE4BFBC662}" type="slidenum">
              <a:rPr lang="en-US" altLang="ja-JP" smtClean="0"/>
              <a:pPr>
                <a:defRPr/>
              </a:pPr>
              <a:t>11</a:t>
            </a:fld>
            <a:endParaRPr lang="en-US" altLang="ja-JP"/>
          </a:p>
        </p:txBody>
      </p:sp>
    </p:spTree>
    <p:extLst>
      <p:ext uri="{BB962C8B-B14F-4D97-AF65-F5344CB8AC3E}">
        <p14:creationId xmlns:p14="http://schemas.microsoft.com/office/powerpoint/2010/main" val="40524719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smtClean="0"/>
              <a:t>Experimental Design</a:t>
            </a:r>
            <a:endParaRPr lang="en-AU" b="1" dirty="0"/>
          </a:p>
        </p:txBody>
      </p:sp>
      <p:sp>
        <p:nvSpPr>
          <p:cNvPr id="3" name="TextBox 2"/>
          <p:cNvSpPr txBox="1"/>
          <p:nvPr/>
        </p:nvSpPr>
        <p:spPr>
          <a:xfrm>
            <a:off x="1097280" y="1737360"/>
            <a:ext cx="10058400" cy="3785652"/>
          </a:xfrm>
          <a:prstGeom prst="rect">
            <a:avLst/>
          </a:prstGeom>
          <a:noFill/>
        </p:spPr>
        <p:txBody>
          <a:bodyPr wrap="square" rtlCol="0">
            <a:spAutoFit/>
          </a:bodyPr>
          <a:lstStyle/>
          <a:p>
            <a:pPr>
              <a:buFont typeface="Wingdings" pitchFamily="2" charset="2"/>
              <a:buChar char="q"/>
            </a:pPr>
            <a:r>
              <a:rPr lang="en-AU" sz="2400" dirty="0"/>
              <a:t> </a:t>
            </a:r>
            <a:r>
              <a:rPr lang="en-AU" sz="2400" dirty="0" smtClean="0"/>
              <a:t>In </a:t>
            </a:r>
            <a:r>
              <a:rPr lang="en-AU" sz="2400" dirty="0"/>
              <a:t>each village, a </a:t>
            </a:r>
            <a:r>
              <a:rPr lang="en-AU" sz="2400" i="1" dirty="0" err="1"/>
              <a:t>Samity</a:t>
            </a:r>
            <a:r>
              <a:rPr lang="en-AU" sz="2400" dirty="0"/>
              <a:t> (CBO) is formed with 20 women </a:t>
            </a:r>
            <a:r>
              <a:rPr lang="en-AU" sz="2400" dirty="0" smtClean="0"/>
              <a:t>members </a:t>
            </a:r>
          </a:p>
          <a:p>
            <a:pPr>
              <a:buFont typeface="Wingdings" pitchFamily="2" charset="2"/>
              <a:buChar char="q"/>
            </a:pPr>
            <a:r>
              <a:rPr lang="en-AU" sz="2400" dirty="0" smtClean="0"/>
              <a:t>Each </a:t>
            </a:r>
            <a:r>
              <a:rPr lang="en-AU" sz="2400" dirty="0" err="1" smtClean="0"/>
              <a:t>Shamity</a:t>
            </a:r>
            <a:r>
              <a:rPr lang="en-AU" sz="2400" dirty="0" smtClean="0"/>
              <a:t> (CBO) was created with 14 ultra poor </a:t>
            </a:r>
            <a:r>
              <a:rPr lang="en-AU" sz="2400" dirty="0"/>
              <a:t>and </a:t>
            </a:r>
            <a:r>
              <a:rPr lang="en-AU" sz="2400" dirty="0" smtClean="0"/>
              <a:t>6 moderate poor households. </a:t>
            </a:r>
          </a:p>
          <a:p>
            <a:pPr>
              <a:buFont typeface="Wingdings" pitchFamily="2" charset="2"/>
              <a:buChar char="q"/>
            </a:pPr>
            <a:r>
              <a:rPr lang="en-AU" sz="2400" dirty="0"/>
              <a:t> </a:t>
            </a:r>
            <a:r>
              <a:rPr lang="en-AU" sz="2400" b="1" dirty="0" smtClean="0"/>
              <a:t>Village Level Randomization: </a:t>
            </a:r>
            <a:r>
              <a:rPr lang="en-AU" sz="2400" dirty="0" smtClean="0"/>
              <a:t>Each Char village as assigned to one of the treatment arms.</a:t>
            </a:r>
          </a:p>
          <a:p>
            <a:pPr>
              <a:buFont typeface="Wingdings" pitchFamily="2" charset="2"/>
              <a:buChar char="q"/>
            </a:pPr>
            <a:r>
              <a:rPr lang="en-AU" sz="2400" dirty="0"/>
              <a:t> </a:t>
            </a:r>
            <a:r>
              <a:rPr lang="en-AU" sz="2400" b="1" dirty="0" smtClean="0"/>
              <a:t>Within Village Randomization: </a:t>
            </a:r>
            <a:r>
              <a:rPr lang="en-AU" sz="2400" dirty="0" smtClean="0"/>
              <a:t>Within the village </a:t>
            </a:r>
            <a:r>
              <a:rPr lang="en-AU" sz="2400" dirty="0" err="1" smtClean="0"/>
              <a:t>Shamity</a:t>
            </a:r>
            <a:r>
              <a:rPr lang="en-AU" sz="2400" dirty="0" smtClean="0"/>
              <a:t>, 10 members, 7 from ultra poor and 3 from moderate poor were selected to receive credit immediately. Other have to wait a year to be eligible for credit. </a:t>
            </a:r>
          </a:p>
          <a:p>
            <a:pPr>
              <a:buFont typeface="Wingdings" pitchFamily="2" charset="2"/>
              <a:buChar char="q"/>
            </a:pPr>
            <a:r>
              <a:rPr lang="en-US" sz="2400" dirty="0" smtClean="0"/>
              <a:t> Once </a:t>
            </a:r>
            <a:r>
              <a:rPr lang="en-US" sz="2400" dirty="0"/>
              <a:t>this two-level randomization was completed, we announced the randomization results to our group </a:t>
            </a:r>
            <a:r>
              <a:rPr lang="en-US" sz="2400" dirty="0" smtClean="0"/>
              <a:t>members.</a:t>
            </a:r>
            <a:endParaRPr lang="en-AU" sz="2400" dirty="0"/>
          </a:p>
        </p:txBody>
      </p:sp>
      <p:sp>
        <p:nvSpPr>
          <p:cNvPr id="4" name="スライド番号プレースホルダー 3"/>
          <p:cNvSpPr>
            <a:spLocks noGrp="1"/>
          </p:cNvSpPr>
          <p:nvPr>
            <p:ph type="sldNum" sz="quarter" idx="12"/>
          </p:nvPr>
        </p:nvSpPr>
        <p:spPr/>
        <p:txBody>
          <a:bodyPr/>
          <a:lstStyle/>
          <a:p>
            <a:pPr>
              <a:defRPr/>
            </a:pPr>
            <a:fld id="{E4B4114F-B31F-41C4-BFC3-007F9340FB82}" type="slidenum">
              <a:rPr lang="en-US" altLang="ja-JP" smtClean="0"/>
              <a:pPr>
                <a:defRPr/>
              </a:pPr>
              <a:t>12</a:t>
            </a:fld>
            <a:endParaRPr lang="en-US" altLang="ja-JP"/>
          </a:p>
        </p:txBody>
      </p:sp>
    </p:spTree>
    <p:extLst>
      <p:ext uri="{BB962C8B-B14F-4D97-AF65-F5344CB8AC3E}">
        <p14:creationId xmlns:p14="http://schemas.microsoft.com/office/powerpoint/2010/main" val="42728457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Design</a:t>
            </a:r>
            <a:endParaRPr lang="en-US" dirty="0"/>
          </a:p>
        </p:txBody>
      </p:sp>
      <p:sp>
        <p:nvSpPr>
          <p:cNvPr id="4" name="Content Placeholder 3"/>
          <p:cNvSpPr>
            <a:spLocks noGrp="1"/>
          </p:cNvSpPr>
          <p:nvPr>
            <p:ph idx="1"/>
          </p:nvPr>
        </p:nvSpPr>
        <p:spPr>
          <a:xfrm>
            <a:off x="1097280" y="1845734"/>
            <a:ext cx="10058400" cy="4407148"/>
          </a:xfrm>
        </p:spPr>
        <p:txBody>
          <a:bodyPr>
            <a:normAutofit fontScale="92500" lnSpcReduction="20000"/>
          </a:bodyPr>
          <a:lstStyle/>
          <a:p>
            <a:pPr>
              <a:buFont typeface="Wingdings" pitchFamily="2" charset="2"/>
              <a:buChar char="q"/>
            </a:pPr>
            <a:r>
              <a:rPr lang="en-AU" sz="2400" b="1" dirty="0" smtClean="0"/>
              <a:t> Four </a:t>
            </a:r>
            <a:r>
              <a:rPr lang="en-AU" sz="2400" b="1" dirty="0"/>
              <a:t>treatment arms.</a:t>
            </a:r>
          </a:p>
          <a:p>
            <a:pPr lvl="1">
              <a:buFont typeface="Wingdings" pitchFamily="2" charset="2"/>
              <a:buChar char="q"/>
            </a:pPr>
            <a:r>
              <a:rPr lang="en-AU" sz="2400" b="1" dirty="0"/>
              <a:t> </a:t>
            </a:r>
            <a:r>
              <a:rPr lang="en-US" sz="2400" b="1" u="sng" dirty="0"/>
              <a:t>Regular microcredit (RC):</a:t>
            </a:r>
            <a:r>
              <a:rPr lang="en-US" sz="2400" b="1" dirty="0"/>
              <a:t> </a:t>
            </a:r>
            <a:r>
              <a:rPr lang="en-US" sz="2400" dirty="0"/>
              <a:t>Typical Microcredit.</a:t>
            </a:r>
            <a:r>
              <a:rPr lang="en-US" sz="2400" b="1" dirty="0"/>
              <a:t> </a:t>
            </a:r>
            <a:r>
              <a:rPr lang="en-US" sz="2400" dirty="0"/>
              <a:t>Members of the group will receive 5,600 taka. Weekly loan repayment of 125 taka after two weeks. Contract maturity is within one year. Successful repayment will eligible two additional loan contract of equivalent amount.</a:t>
            </a:r>
          </a:p>
          <a:p>
            <a:pPr lvl="1">
              <a:buFont typeface="Wingdings" pitchFamily="2" charset="2"/>
              <a:buChar char="q"/>
            </a:pPr>
            <a:r>
              <a:rPr lang="en-US" sz="2400" b="1" u="sng" dirty="0"/>
              <a:t>Large credit, without a grace period (LC): </a:t>
            </a:r>
            <a:r>
              <a:rPr lang="en-US" sz="2400" dirty="0"/>
              <a:t>Large credit of 16,800 taka with three years maturity. Weekly repayment of 125 taka starts after two weeks.</a:t>
            </a:r>
          </a:p>
          <a:p>
            <a:pPr lvl="1">
              <a:buFont typeface="Wingdings" pitchFamily="2" charset="2"/>
              <a:buChar char="q"/>
            </a:pPr>
            <a:r>
              <a:rPr lang="en-US" sz="2400" b="1" u="sng" dirty="0"/>
              <a:t>Large credit, with one year grace period (LC+GP): </a:t>
            </a:r>
            <a:r>
              <a:rPr lang="en-US" sz="2400" dirty="0"/>
              <a:t>Same as before except the loan repayment starts after a year, with weekly repayment of 190 taka payable in 100 weeks.</a:t>
            </a:r>
          </a:p>
          <a:p>
            <a:pPr lvl="1">
              <a:buFont typeface="Wingdings" pitchFamily="2" charset="2"/>
              <a:buChar char="q"/>
            </a:pPr>
            <a:r>
              <a:rPr lang="en-US" sz="2400" b="1" u="sng" dirty="0"/>
              <a:t>In-kind credit, with one year grace period (IK+GP): </a:t>
            </a:r>
            <a:r>
              <a:rPr lang="en-US" sz="2400" dirty="0" smtClean="0"/>
              <a:t>Same as before, however in case of money, we have given </a:t>
            </a:r>
            <a:r>
              <a:rPr lang="en-US" sz="2400" dirty="0"/>
              <a:t>an in-kind credit of cow, within the price range of 16,000 taka with loan repayment to begin after one year of the distribution. In addition, the members will receive fodder, training on cow rearing, regular VET and vaccination service, and marketing consultancy services from the GUK authority, worth 800 taka for the entire service given for three years</a:t>
            </a:r>
            <a:r>
              <a:rPr lang="en-US" sz="2400" dirty="0" smtClean="0"/>
              <a:t>. </a:t>
            </a:r>
            <a:r>
              <a:rPr lang="en-US" sz="2400" b="1" u="sng" dirty="0" smtClean="0"/>
              <a:t> </a:t>
            </a:r>
            <a:endParaRPr lang="en-AU" sz="2400" dirty="0"/>
          </a:p>
          <a:p>
            <a:endParaRPr lang="en-US" dirty="0"/>
          </a:p>
        </p:txBody>
      </p:sp>
    </p:spTree>
    <p:extLst>
      <p:ext uri="{BB962C8B-B14F-4D97-AF65-F5344CB8AC3E}">
        <p14:creationId xmlns:p14="http://schemas.microsoft.com/office/powerpoint/2010/main" val="9064228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Credit Borrowing Groups in “Char” areas</a:t>
            </a:r>
            <a:endParaRPr lang="en-US" dirty="0"/>
          </a:p>
        </p:txBody>
      </p:sp>
      <p:pic>
        <p:nvPicPr>
          <p:cNvPr id="6" name="Content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t="16406" b="16406"/>
          <a:stretch>
            <a:fillRect/>
          </a:stretch>
        </p:blipFill>
        <p:spPr/>
      </p:pic>
      <p:sp>
        <p:nvSpPr>
          <p:cNvPr id="7" name="Text Placeholder 6"/>
          <p:cNvSpPr>
            <a:spLocks noGrp="1"/>
          </p:cNvSpPr>
          <p:nvPr>
            <p:ph type="body" sz="half" idx="2"/>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3AD78B1C-2C08-4EF2-B4D0-B5DE4BFBC662}" type="slidenum">
              <a:rPr lang="en-US" altLang="ja-JP" smtClean="0"/>
              <a:pPr>
                <a:defRPr/>
              </a:pPr>
              <a:t>14</a:t>
            </a:fld>
            <a:endParaRPr lang="en-US" altLang="ja-JP"/>
          </a:p>
        </p:txBody>
      </p:sp>
    </p:spTree>
    <p:extLst>
      <p:ext uri="{BB962C8B-B14F-4D97-AF65-F5344CB8AC3E}">
        <p14:creationId xmlns:p14="http://schemas.microsoft.com/office/powerpoint/2010/main" val="30564997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Chronological Sequence of Acceptance</a:t>
            </a:r>
            <a:endParaRPr lang="en-US" dirty="0"/>
          </a:p>
        </p:txBody>
      </p:sp>
      <p:sp>
        <p:nvSpPr>
          <p:cNvPr id="6" name="Content Placeholder 5"/>
          <p:cNvSpPr>
            <a:spLocks noGrp="1"/>
          </p:cNvSpPr>
          <p:nvPr>
            <p:ph idx="1"/>
          </p:nvPr>
        </p:nvSpPr>
        <p:spPr>
          <a:xfrm>
            <a:off x="1097280" y="1845733"/>
            <a:ext cx="10058400" cy="4366807"/>
          </a:xfrm>
        </p:spPr>
        <p:txBody>
          <a:bodyPr/>
          <a:lstStyle/>
          <a:p>
            <a:pPr>
              <a:buFont typeface="Wingdings" panose="05000000000000000000" pitchFamily="2" charset="2"/>
              <a:buChar char="q"/>
            </a:pPr>
            <a:r>
              <a:rPr lang="en-US" sz="2400" b="1" dirty="0" smtClean="0"/>
              <a:t> First Group members jointly decides whether or not to continue the credit activity under the assigned treatment arm. (Group Acceptance) 7 Groups rejected the Randomization offer.</a:t>
            </a:r>
          </a:p>
          <a:p>
            <a:pPr>
              <a:buFont typeface="Wingdings" panose="05000000000000000000" pitchFamily="2" charset="2"/>
              <a:buChar char="q"/>
            </a:pPr>
            <a:r>
              <a:rPr lang="en-US" sz="2400" dirty="0"/>
              <a:t> </a:t>
            </a:r>
            <a:r>
              <a:rPr lang="en-US" sz="2400" b="1" dirty="0" smtClean="0"/>
              <a:t>Once the group makes a joint decision, individuals in the group can make a decision whether or not to continue (Individual)  A total of 169 rejected the offer, 98 from the treatment and 71 from the control group</a:t>
            </a:r>
          </a:p>
          <a:p>
            <a:pPr>
              <a:buFont typeface="Wingdings" panose="05000000000000000000" pitchFamily="2" charset="2"/>
              <a:buChar char="q"/>
            </a:pPr>
            <a:r>
              <a:rPr lang="en-US" sz="2400" b="1" dirty="0"/>
              <a:t> </a:t>
            </a:r>
            <a:r>
              <a:rPr lang="en-US" sz="2400" b="1" dirty="0" smtClean="0"/>
              <a:t>After the group formation, a few Chars got eroded (a total of 4 chars).</a:t>
            </a:r>
          </a:p>
          <a:p>
            <a:pPr>
              <a:buFont typeface="Wingdings" panose="05000000000000000000" pitchFamily="2" charset="2"/>
              <a:buChar char="q"/>
            </a:pPr>
            <a:r>
              <a:rPr lang="en-US" sz="2400" b="1" dirty="0"/>
              <a:t> </a:t>
            </a:r>
            <a:r>
              <a:rPr lang="en-US" sz="2400" b="1" dirty="0" smtClean="0"/>
              <a:t>In the end we have 592 accepting to continue in the treatment and 619 in the control.</a:t>
            </a:r>
          </a:p>
          <a:p>
            <a:pPr marL="0" indent="0">
              <a:buNone/>
            </a:pPr>
            <a:endParaRPr lang="en-US" dirty="0"/>
          </a:p>
        </p:txBody>
      </p:sp>
    </p:spTree>
    <p:extLst>
      <p:ext uri="{BB962C8B-B14F-4D97-AF65-F5344CB8AC3E}">
        <p14:creationId xmlns:p14="http://schemas.microsoft.com/office/powerpoint/2010/main" val="24915478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Group Level Acceptance/Rejection</a:t>
            </a:r>
            <a:endParaRPr lang="en-US" dirty="0"/>
          </a:p>
        </p:txBody>
      </p:sp>
      <p:pic>
        <p:nvPicPr>
          <p:cNvPr id="8" name="Content Placeholder 7"/>
          <p:cNvPicPr>
            <a:picLocks noGrp="1" noChangeAspect="1"/>
          </p:cNvPicPr>
          <p:nvPr>
            <p:ph idx="1"/>
          </p:nvPr>
        </p:nvPicPr>
        <p:blipFill>
          <a:blip r:embed="rId2"/>
          <a:stretch>
            <a:fillRect/>
          </a:stretch>
        </p:blipFill>
        <p:spPr>
          <a:xfrm>
            <a:off x="2232212" y="1833566"/>
            <a:ext cx="7261412" cy="4364573"/>
          </a:xfrm>
          <a:prstGeom prst="rect">
            <a:avLst/>
          </a:prstGeom>
        </p:spPr>
      </p:pic>
    </p:spTree>
    <p:extLst>
      <p:ext uri="{BB962C8B-B14F-4D97-AF65-F5344CB8AC3E}">
        <p14:creationId xmlns:p14="http://schemas.microsoft.com/office/powerpoint/2010/main" val="3616231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pPr algn="ctr"/>
            <a:r>
              <a:rPr lang="en-US" dirty="0" smtClean="0"/>
              <a:t>Individual Acceptance</a:t>
            </a:r>
            <a:endParaRPr lang="en-US" dirty="0"/>
          </a:p>
        </p:txBody>
      </p:sp>
      <p:pic>
        <p:nvPicPr>
          <p:cNvPr id="13" name="Content Placeholder 12"/>
          <p:cNvPicPr>
            <a:picLocks noGrp="1" noChangeAspect="1"/>
          </p:cNvPicPr>
          <p:nvPr>
            <p:ph idx="1"/>
          </p:nvPr>
        </p:nvPicPr>
        <p:blipFill>
          <a:blip r:embed="rId2"/>
          <a:stretch>
            <a:fillRect/>
          </a:stretch>
        </p:blipFill>
        <p:spPr>
          <a:xfrm>
            <a:off x="2971799" y="1844936"/>
            <a:ext cx="5809130" cy="4457271"/>
          </a:xfrm>
          <a:prstGeom prst="rect">
            <a:avLst/>
          </a:prstGeom>
        </p:spPr>
      </p:pic>
    </p:spTree>
    <p:extLst>
      <p:ext uri="{BB962C8B-B14F-4D97-AF65-F5344CB8AC3E}">
        <p14:creationId xmlns:p14="http://schemas.microsoft.com/office/powerpoint/2010/main" val="963280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Individual Rejection Comparison Between treatment and control</a:t>
            </a:r>
            <a:endParaRPr lang="en-US" dirty="0"/>
          </a:p>
        </p:txBody>
      </p:sp>
      <p:sp>
        <p:nvSpPr>
          <p:cNvPr id="5" name="Text Placeholder 4"/>
          <p:cNvSpPr>
            <a:spLocks noGrp="1"/>
          </p:cNvSpPr>
          <p:nvPr>
            <p:ph type="body" idx="1"/>
          </p:nvPr>
        </p:nvSpPr>
        <p:spPr/>
        <p:txBody>
          <a:bodyPr/>
          <a:lstStyle/>
          <a:p>
            <a:pPr algn="ctr"/>
            <a:r>
              <a:rPr lang="en-US" dirty="0" smtClean="0"/>
              <a:t>Treatment</a:t>
            </a:r>
            <a:endParaRPr lang="en-US" dirty="0"/>
          </a:p>
        </p:txBody>
      </p:sp>
      <p:sp>
        <p:nvSpPr>
          <p:cNvPr id="6" name="Text Placeholder 5"/>
          <p:cNvSpPr>
            <a:spLocks noGrp="1"/>
          </p:cNvSpPr>
          <p:nvPr>
            <p:ph type="body" sz="quarter" idx="3"/>
          </p:nvPr>
        </p:nvSpPr>
        <p:spPr/>
        <p:txBody>
          <a:bodyPr/>
          <a:lstStyle/>
          <a:p>
            <a:pPr algn="ctr"/>
            <a:r>
              <a:rPr lang="en-US" dirty="0" smtClean="0"/>
              <a:t>Control</a:t>
            </a:r>
            <a:endParaRPr lang="en-US" dirty="0"/>
          </a:p>
        </p:txBody>
      </p:sp>
      <p:pic>
        <p:nvPicPr>
          <p:cNvPr id="10" name="Content Placeholder 9"/>
          <p:cNvPicPr>
            <a:picLocks noGrp="1" noChangeAspect="1"/>
          </p:cNvPicPr>
          <p:nvPr>
            <p:ph sz="half" idx="2"/>
          </p:nvPr>
        </p:nvPicPr>
        <p:blipFill>
          <a:blip r:embed="rId2"/>
          <a:stretch>
            <a:fillRect/>
          </a:stretch>
        </p:blipFill>
        <p:spPr>
          <a:xfrm>
            <a:off x="1274024" y="2848110"/>
            <a:ext cx="4584589" cy="2755631"/>
          </a:xfrm>
          <a:prstGeom prst="rect">
            <a:avLst/>
          </a:prstGeom>
        </p:spPr>
      </p:pic>
      <p:pic>
        <p:nvPicPr>
          <p:cNvPr id="12" name="Content Placeholder 11"/>
          <p:cNvPicPr>
            <a:picLocks noGrp="1" noChangeAspect="1"/>
          </p:cNvPicPr>
          <p:nvPr>
            <p:ph sz="quarter" idx="4"/>
          </p:nvPr>
        </p:nvPicPr>
        <p:blipFill>
          <a:blip r:embed="rId3"/>
          <a:stretch>
            <a:fillRect/>
          </a:stretch>
        </p:blipFill>
        <p:spPr>
          <a:xfrm>
            <a:off x="6394506" y="2848110"/>
            <a:ext cx="4584589" cy="2755631"/>
          </a:xfrm>
          <a:prstGeom prst="rect">
            <a:avLst/>
          </a:prstGeom>
        </p:spPr>
      </p:pic>
    </p:spTree>
    <p:extLst>
      <p:ext uri="{BB962C8B-B14F-4D97-AF65-F5344CB8AC3E}">
        <p14:creationId xmlns:p14="http://schemas.microsoft.com/office/powerpoint/2010/main" val="9485514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58906" y="3671699"/>
            <a:ext cx="4370294" cy="1450975"/>
          </a:xfrm>
        </p:spPr>
        <p:txBody>
          <a:bodyPr>
            <a:noAutofit/>
          </a:bodyPr>
          <a:lstStyle/>
          <a:p>
            <a:r>
              <a:rPr lang="en-US" sz="3600" dirty="0" smtClean="0"/>
              <a:t>Determinates of </a:t>
            </a:r>
            <a:br>
              <a:rPr lang="en-US" sz="3600" dirty="0" smtClean="0"/>
            </a:br>
            <a:r>
              <a:rPr lang="en-US" sz="3600" dirty="0" smtClean="0"/>
              <a:t>Group</a:t>
            </a:r>
            <a:br>
              <a:rPr lang="en-US" sz="3600" dirty="0" smtClean="0"/>
            </a:br>
            <a:r>
              <a:rPr lang="en-US" sz="3600" dirty="0" smtClean="0"/>
              <a:t>level acceptance</a:t>
            </a:r>
            <a:endParaRPr lang="en-US" sz="3600" dirty="0"/>
          </a:p>
        </p:txBody>
      </p:sp>
      <p:pic>
        <p:nvPicPr>
          <p:cNvPr id="7" name="Picture 6"/>
          <p:cNvPicPr>
            <a:picLocks noChangeAspect="1"/>
          </p:cNvPicPr>
          <p:nvPr/>
        </p:nvPicPr>
        <p:blipFill rotWithShape="1">
          <a:blip r:embed="rId2"/>
          <a:srcRect b="910"/>
          <a:stretch/>
        </p:blipFill>
        <p:spPr>
          <a:xfrm>
            <a:off x="4585447" y="143435"/>
            <a:ext cx="4746812" cy="6459071"/>
          </a:xfrm>
          <a:prstGeom prst="rect">
            <a:avLst/>
          </a:prstGeom>
        </p:spPr>
      </p:pic>
      <p:sp>
        <p:nvSpPr>
          <p:cNvPr id="5" name="Rectangle 4"/>
          <p:cNvSpPr/>
          <p:nvPr/>
        </p:nvSpPr>
        <p:spPr>
          <a:xfrm>
            <a:off x="4746812" y="524436"/>
            <a:ext cx="4585447" cy="65890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p:cNvSpPr/>
          <p:nvPr/>
        </p:nvSpPr>
        <p:spPr>
          <a:xfrm>
            <a:off x="4666129" y="4975411"/>
            <a:ext cx="4585448" cy="10488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012773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 of the presentation</a:t>
            </a:r>
            <a:endParaRPr lang="en-US" dirty="0"/>
          </a:p>
        </p:txBody>
      </p:sp>
      <p:sp>
        <p:nvSpPr>
          <p:cNvPr id="3" name="Content Placeholder 2"/>
          <p:cNvSpPr>
            <a:spLocks noGrp="1"/>
          </p:cNvSpPr>
          <p:nvPr>
            <p:ph idx="1"/>
          </p:nvPr>
        </p:nvSpPr>
        <p:spPr/>
        <p:txBody>
          <a:bodyPr>
            <a:normAutofit fontScale="92500" lnSpcReduction="10000"/>
          </a:bodyPr>
          <a:lstStyle/>
          <a:p>
            <a:pPr>
              <a:buFont typeface="Wingdings" panose="05000000000000000000" pitchFamily="2" charset="2"/>
              <a:buChar char="§"/>
            </a:pPr>
            <a:r>
              <a:rPr lang="en-US" sz="2800" dirty="0"/>
              <a:t> </a:t>
            </a:r>
            <a:r>
              <a:rPr lang="en-US" sz="2800" dirty="0" smtClean="0"/>
              <a:t>Background</a:t>
            </a:r>
          </a:p>
          <a:p>
            <a:pPr>
              <a:buFont typeface="Wingdings" panose="05000000000000000000" pitchFamily="2" charset="2"/>
              <a:buChar char="§"/>
            </a:pPr>
            <a:r>
              <a:rPr lang="en-US" sz="2800" dirty="0"/>
              <a:t> </a:t>
            </a:r>
            <a:r>
              <a:rPr lang="en-US" sz="2800" dirty="0" smtClean="0"/>
              <a:t>Motivation</a:t>
            </a:r>
          </a:p>
          <a:p>
            <a:pPr>
              <a:buFont typeface="Wingdings" panose="05000000000000000000" pitchFamily="2" charset="2"/>
              <a:buChar char="§"/>
            </a:pPr>
            <a:r>
              <a:rPr lang="en-US" sz="2800" dirty="0"/>
              <a:t> </a:t>
            </a:r>
            <a:r>
              <a:rPr lang="en-US" sz="2800" dirty="0" smtClean="0"/>
              <a:t>River Island areas and the reality</a:t>
            </a:r>
          </a:p>
          <a:p>
            <a:pPr>
              <a:buFont typeface="Wingdings" panose="05000000000000000000" pitchFamily="2" charset="2"/>
              <a:buChar char="§"/>
            </a:pPr>
            <a:r>
              <a:rPr lang="en-US" sz="2800" dirty="0"/>
              <a:t> </a:t>
            </a:r>
            <a:r>
              <a:rPr lang="en-US" sz="2800" dirty="0" smtClean="0"/>
              <a:t>Experimental Design</a:t>
            </a:r>
          </a:p>
          <a:p>
            <a:pPr>
              <a:buFont typeface="Wingdings" panose="05000000000000000000" pitchFamily="2" charset="2"/>
              <a:buChar char="§"/>
            </a:pPr>
            <a:r>
              <a:rPr lang="en-US" sz="2800" dirty="0" smtClean="0"/>
              <a:t> Issues and Complexity faced in the field</a:t>
            </a:r>
          </a:p>
          <a:p>
            <a:pPr>
              <a:buFont typeface="Wingdings" panose="05000000000000000000" pitchFamily="2" charset="2"/>
              <a:buChar char="§"/>
            </a:pPr>
            <a:r>
              <a:rPr lang="en-US" sz="2800" dirty="0" smtClean="0"/>
              <a:t> Data</a:t>
            </a:r>
          </a:p>
          <a:p>
            <a:pPr>
              <a:buFont typeface="Wingdings" panose="05000000000000000000" pitchFamily="2" charset="2"/>
              <a:buChar char="§"/>
            </a:pPr>
            <a:r>
              <a:rPr lang="en-US" sz="2800" dirty="0" smtClean="0"/>
              <a:t> Estimation</a:t>
            </a:r>
          </a:p>
          <a:p>
            <a:pPr>
              <a:buFont typeface="Wingdings" panose="05000000000000000000" pitchFamily="2" charset="2"/>
              <a:buChar char="§"/>
            </a:pPr>
            <a:r>
              <a:rPr lang="en-US" sz="2800" dirty="0" smtClean="0"/>
              <a:t> Conclusion</a:t>
            </a:r>
            <a:endParaRPr lang="en-US" sz="2800" dirty="0"/>
          </a:p>
        </p:txBody>
      </p:sp>
    </p:spTree>
    <p:extLst>
      <p:ext uri="{BB962C8B-B14F-4D97-AF65-F5344CB8AC3E}">
        <p14:creationId xmlns:p14="http://schemas.microsoft.com/office/powerpoint/2010/main" val="7205498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753318"/>
            <a:ext cx="2735263" cy="1450975"/>
          </a:xfrm>
        </p:spPr>
        <p:txBody>
          <a:bodyPr>
            <a:noAutofit/>
          </a:bodyPr>
          <a:lstStyle/>
          <a:p>
            <a:r>
              <a:rPr lang="en-US" sz="3600" dirty="0" smtClean="0"/>
              <a:t>Determinates of Individual </a:t>
            </a:r>
            <a:br>
              <a:rPr lang="en-US" sz="3600" dirty="0" smtClean="0"/>
            </a:br>
            <a:r>
              <a:rPr lang="en-US" sz="3600" dirty="0" smtClean="0"/>
              <a:t>level acceptance, Conditional </a:t>
            </a:r>
            <a:br>
              <a:rPr lang="en-US" sz="3600" dirty="0" smtClean="0"/>
            </a:br>
            <a:r>
              <a:rPr lang="en-US" sz="3600" dirty="0" smtClean="0"/>
              <a:t>on</a:t>
            </a:r>
            <a:br>
              <a:rPr lang="en-US" sz="3600" dirty="0" smtClean="0"/>
            </a:br>
            <a:r>
              <a:rPr lang="en-US" sz="3600" dirty="0" smtClean="0"/>
              <a:t>Group </a:t>
            </a:r>
            <a:br>
              <a:rPr lang="en-US" sz="3600" dirty="0" smtClean="0"/>
            </a:br>
            <a:r>
              <a:rPr lang="en-US" sz="3600" dirty="0" smtClean="0"/>
              <a:t>Acceptance</a:t>
            </a:r>
            <a:endParaRPr lang="en-US" sz="3600" dirty="0"/>
          </a:p>
        </p:txBody>
      </p:sp>
      <p:pic>
        <p:nvPicPr>
          <p:cNvPr id="4" name="Content Placeholder 3"/>
          <p:cNvPicPr>
            <a:picLocks noGrp="1" noChangeAspect="1"/>
          </p:cNvPicPr>
          <p:nvPr>
            <p:ph idx="4294967295"/>
          </p:nvPr>
        </p:nvPicPr>
        <p:blipFill>
          <a:blip r:embed="rId2"/>
          <a:stretch>
            <a:fillRect/>
          </a:stretch>
        </p:blipFill>
        <p:spPr>
          <a:xfrm>
            <a:off x="2671763" y="173038"/>
            <a:ext cx="9520237" cy="6592887"/>
          </a:xfrm>
          <a:prstGeom prst="rect">
            <a:avLst/>
          </a:prstGeom>
        </p:spPr>
      </p:pic>
      <p:sp>
        <p:nvSpPr>
          <p:cNvPr id="5" name="Rectangle 4"/>
          <p:cNvSpPr/>
          <p:nvPr/>
        </p:nvSpPr>
        <p:spPr>
          <a:xfrm>
            <a:off x="2671763" y="766482"/>
            <a:ext cx="6956331" cy="766483"/>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p:cNvSpPr/>
          <p:nvPr/>
        </p:nvSpPr>
        <p:spPr>
          <a:xfrm>
            <a:off x="2671763" y="1896034"/>
            <a:ext cx="9403696" cy="71269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854291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753318"/>
            <a:ext cx="2735263" cy="1450975"/>
          </a:xfrm>
        </p:spPr>
        <p:txBody>
          <a:bodyPr>
            <a:noAutofit/>
          </a:bodyPr>
          <a:lstStyle/>
          <a:p>
            <a:r>
              <a:rPr lang="en-US" sz="3600" dirty="0" smtClean="0"/>
              <a:t>Determinates of Individual </a:t>
            </a:r>
            <a:br>
              <a:rPr lang="en-US" sz="3600" dirty="0" smtClean="0"/>
            </a:br>
            <a:r>
              <a:rPr lang="en-US" sz="3600" dirty="0" smtClean="0"/>
              <a:t>level acceptance, Conditional </a:t>
            </a:r>
            <a:br>
              <a:rPr lang="en-US" sz="3600" dirty="0" smtClean="0"/>
            </a:br>
            <a:r>
              <a:rPr lang="en-US" sz="3600" dirty="0" smtClean="0"/>
              <a:t>on</a:t>
            </a:r>
            <a:br>
              <a:rPr lang="en-US" sz="3600" dirty="0" smtClean="0"/>
            </a:br>
            <a:r>
              <a:rPr lang="en-US" sz="3600" dirty="0" smtClean="0"/>
              <a:t>Group </a:t>
            </a:r>
            <a:br>
              <a:rPr lang="en-US" sz="3600" dirty="0" smtClean="0"/>
            </a:br>
            <a:r>
              <a:rPr lang="en-US" sz="3600" dirty="0" smtClean="0"/>
              <a:t>Acceptance</a:t>
            </a:r>
            <a:endParaRPr lang="en-US" sz="3600" dirty="0"/>
          </a:p>
        </p:txBody>
      </p:sp>
      <p:pic>
        <p:nvPicPr>
          <p:cNvPr id="3" name="Picture 2"/>
          <p:cNvPicPr>
            <a:picLocks noChangeAspect="1"/>
          </p:cNvPicPr>
          <p:nvPr/>
        </p:nvPicPr>
        <p:blipFill rotWithShape="1">
          <a:blip r:embed="rId2"/>
          <a:srcRect b="4277"/>
          <a:stretch/>
        </p:blipFill>
        <p:spPr>
          <a:xfrm>
            <a:off x="3313020" y="-40341"/>
            <a:ext cx="8581698" cy="6857999"/>
          </a:xfrm>
          <a:prstGeom prst="rect">
            <a:avLst/>
          </a:prstGeom>
        </p:spPr>
      </p:pic>
      <p:sp>
        <p:nvSpPr>
          <p:cNvPr id="6" name="Rectangle 5"/>
          <p:cNvSpPr/>
          <p:nvPr/>
        </p:nvSpPr>
        <p:spPr>
          <a:xfrm>
            <a:off x="3313020" y="1506071"/>
            <a:ext cx="8453156" cy="61856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p:cNvSpPr/>
          <p:nvPr/>
        </p:nvSpPr>
        <p:spPr>
          <a:xfrm>
            <a:off x="3313021" y="517712"/>
            <a:ext cx="6436098" cy="63873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031842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sp>
        <p:nvSpPr>
          <p:cNvPr id="3" name="Content Placeholder 2"/>
          <p:cNvSpPr>
            <a:spLocks noGrp="1"/>
          </p:cNvSpPr>
          <p:nvPr>
            <p:ph idx="1"/>
          </p:nvPr>
        </p:nvSpPr>
        <p:spPr>
          <a:xfrm>
            <a:off x="1097280" y="1845733"/>
            <a:ext cx="10058400" cy="4393701"/>
          </a:xfrm>
        </p:spPr>
        <p:txBody>
          <a:bodyPr>
            <a:noAutofit/>
          </a:bodyPr>
          <a:lstStyle/>
          <a:p>
            <a:pPr lvl="1">
              <a:buFont typeface="Wingdings" panose="05000000000000000000" pitchFamily="2" charset="2"/>
              <a:buChar char="§"/>
            </a:pPr>
            <a:r>
              <a:rPr lang="en-US" sz="2400" dirty="0"/>
              <a:t>The regression results showed that the uptake rate is significantly lower in the regular contract than the other three arms. </a:t>
            </a:r>
            <a:endParaRPr lang="en-US" sz="2400" dirty="0" smtClean="0"/>
          </a:p>
          <a:p>
            <a:pPr lvl="1">
              <a:buFont typeface="Wingdings" panose="05000000000000000000" pitchFamily="2" charset="2"/>
              <a:buChar char="§"/>
            </a:pPr>
            <a:r>
              <a:rPr lang="en-US" sz="2400" dirty="0"/>
              <a:t>we found that large scale loans are preferred even by the </a:t>
            </a:r>
            <a:r>
              <a:rPr lang="en-US" sz="2400" dirty="0" err="1"/>
              <a:t>ultrapoor</a:t>
            </a:r>
            <a:r>
              <a:rPr lang="en-US" sz="2400" dirty="0"/>
              <a:t> who are usually believed to be risk-averse and demand small scale loans. </a:t>
            </a:r>
            <a:endParaRPr lang="en-US" sz="2400" dirty="0" smtClean="0"/>
          </a:p>
          <a:p>
            <a:pPr lvl="1">
              <a:buFont typeface="Wingdings" panose="05000000000000000000" pitchFamily="2" charset="2"/>
              <a:buChar char="§"/>
            </a:pPr>
            <a:r>
              <a:rPr lang="en-US" sz="2400" dirty="0"/>
              <a:t>Although the overall uptake of the in-kind credit is significantly lower than equivalently-valued cash credit, the </a:t>
            </a:r>
            <a:r>
              <a:rPr lang="en-US" sz="2400" dirty="0" err="1"/>
              <a:t>ultrapoor</a:t>
            </a:r>
            <a:r>
              <a:rPr lang="en-US" sz="2400" dirty="0"/>
              <a:t> are more likely to accept the in-kind offer than the moderately poor. </a:t>
            </a:r>
            <a:endParaRPr lang="en-US" sz="2400" dirty="0" smtClean="0"/>
          </a:p>
          <a:p>
            <a:pPr lvl="1">
              <a:buFont typeface="Wingdings" panose="05000000000000000000" pitchFamily="2" charset="2"/>
              <a:buChar char="§"/>
            </a:pPr>
            <a:r>
              <a:rPr lang="en-US" sz="2400" dirty="0"/>
              <a:t>It is also found that when offered, in-kind (cow) credit was more likely to be accepted if a potential borrower had previous experiences of livestock rearing, indicating the necessity of supplementary trainings for the </a:t>
            </a:r>
            <a:r>
              <a:rPr lang="en-US" sz="2400" dirty="0" err="1"/>
              <a:t>ultrapoor</a:t>
            </a:r>
            <a:r>
              <a:rPr lang="en-US" sz="2400" dirty="0"/>
              <a:t>.</a:t>
            </a:r>
          </a:p>
        </p:txBody>
      </p:sp>
    </p:spTree>
    <p:extLst>
      <p:ext uri="{BB962C8B-B14F-4D97-AF65-F5344CB8AC3E}">
        <p14:creationId xmlns:p14="http://schemas.microsoft.com/office/powerpoint/2010/main" val="18285378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
            </a:pPr>
            <a:r>
              <a:rPr lang="en-US" sz="2800" dirty="0"/>
              <a:t>O</a:t>
            </a:r>
            <a:r>
              <a:rPr lang="en-US" sz="2800" dirty="0" smtClean="0"/>
              <a:t>ne </a:t>
            </a:r>
            <a:r>
              <a:rPr lang="en-US" sz="2800" dirty="0"/>
              <a:t>of the keys to attracting the </a:t>
            </a:r>
            <a:r>
              <a:rPr lang="en-US" sz="2800" dirty="0" err="1"/>
              <a:t>ultrapoor</a:t>
            </a:r>
            <a:r>
              <a:rPr lang="en-US" sz="2800" dirty="0"/>
              <a:t> is to provide a grace period in the repayment schedule, irrespective of whether credits are provided in cash or kind. </a:t>
            </a:r>
            <a:endParaRPr lang="en-US" sz="2800" dirty="0" smtClean="0"/>
          </a:p>
          <a:p>
            <a:pPr>
              <a:buFont typeface="Wingdings" panose="05000000000000000000" pitchFamily="2" charset="2"/>
              <a:buChar char="§"/>
            </a:pPr>
            <a:r>
              <a:rPr lang="en-US" sz="2800" dirty="0" smtClean="0"/>
              <a:t>This </a:t>
            </a:r>
            <a:r>
              <a:rPr lang="en-US" sz="2800" dirty="0"/>
              <a:t>paper provides evidence that a typical microcredit with one-year maturity without grace period is not attractive for the </a:t>
            </a:r>
            <a:r>
              <a:rPr lang="en-US" sz="2800" dirty="0" err="1"/>
              <a:t>ultrapoor</a:t>
            </a:r>
            <a:r>
              <a:rPr lang="en-US" sz="2800" dirty="0"/>
              <a:t>. </a:t>
            </a:r>
            <a:endParaRPr lang="en-US" sz="2800" dirty="0" smtClean="0"/>
          </a:p>
          <a:p>
            <a:pPr>
              <a:buFont typeface="Wingdings" panose="05000000000000000000" pitchFamily="2" charset="2"/>
              <a:buChar char="§"/>
            </a:pPr>
            <a:r>
              <a:rPr lang="en-US" sz="2800" dirty="0" smtClean="0"/>
              <a:t>Our </a:t>
            </a:r>
            <a:r>
              <a:rPr lang="en-US" sz="2800" dirty="0"/>
              <a:t>results suggest a possibility that microfinance institutions can expand their outreach to the </a:t>
            </a:r>
            <a:r>
              <a:rPr lang="en-US" sz="2800" dirty="0" err="1"/>
              <a:t>ultrapoor</a:t>
            </a:r>
            <a:r>
              <a:rPr lang="en-US" sz="2800" dirty="0"/>
              <a:t> by offering them longer maturity loans with convenient grace periods, without compromising the loan repayment schedules.</a:t>
            </a:r>
          </a:p>
          <a:p>
            <a:pPr>
              <a:buFont typeface="Wingdings" panose="05000000000000000000" pitchFamily="2" charset="2"/>
              <a:buChar char="§"/>
            </a:pPr>
            <a:endParaRPr lang="en-US" dirty="0"/>
          </a:p>
        </p:txBody>
      </p:sp>
    </p:spTree>
    <p:extLst>
      <p:ext uri="{BB962C8B-B14F-4D97-AF65-F5344CB8AC3E}">
        <p14:creationId xmlns:p14="http://schemas.microsoft.com/office/powerpoint/2010/main" val="12276323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a:xfrm>
            <a:off x="1097280" y="1845733"/>
            <a:ext cx="10058400" cy="4487831"/>
          </a:xfrm>
        </p:spPr>
        <p:txBody>
          <a:bodyPr>
            <a:noAutofit/>
          </a:bodyPr>
          <a:lstStyle/>
          <a:p>
            <a:pPr lvl="1">
              <a:buFont typeface="Wingdings" panose="05000000000000000000" pitchFamily="2" charset="2"/>
              <a:buChar char="§"/>
            </a:pPr>
            <a:r>
              <a:rPr lang="en-US" sz="2000" dirty="0"/>
              <a:t>M</a:t>
            </a:r>
            <a:r>
              <a:rPr lang="en-US" sz="2000" dirty="0" smtClean="0"/>
              <a:t>any </a:t>
            </a:r>
            <a:r>
              <a:rPr lang="en-US" sz="2000" dirty="0"/>
              <a:t>existing studies point out that </a:t>
            </a:r>
            <a:r>
              <a:rPr lang="en-US" sz="2000" dirty="0" smtClean="0"/>
              <a:t>the </a:t>
            </a:r>
            <a:r>
              <a:rPr lang="en-US" sz="2000" dirty="0" err="1"/>
              <a:t>ultrapoor</a:t>
            </a:r>
            <a:r>
              <a:rPr lang="en-US" sz="2000" dirty="0"/>
              <a:t>, have been excluded from microcredit </a:t>
            </a:r>
            <a:endParaRPr lang="en-US" sz="2000" dirty="0" smtClean="0"/>
          </a:p>
          <a:p>
            <a:pPr lvl="2">
              <a:buFont typeface="Wingdings" panose="05000000000000000000" pitchFamily="2" charset="2"/>
              <a:buChar char="§"/>
            </a:pPr>
            <a:r>
              <a:rPr lang="en-US" sz="1600" dirty="0" smtClean="0"/>
              <a:t>See </a:t>
            </a:r>
            <a:r>
              <a:rPr lang="en-US" sz="1600" dirty="0" err="1" smtClean="0"/>
              <a:t>Morduch</a:t>
            </a:r>
            <a:r>
              <a:rPr lang="en-US" sz="1600" dirty="0"/>
              <a:t>, 1999; </a:t>
            </a:r>
            <a:r>
              <a:rPr lang="en-US" sz="1600" dirty="0" err="1"/>
              <a:t>Navajas</a:t>
            </a:r>
            <a:r>
              <a:rPr lang="en-US" sz="1600" dirty="0"/>
              <a:t> et al., 2000; Duong and </a:t>
            </a:r>
            <a:r>
              <a:rPr lang="en-US" sz="1600" dirty="0" err="1"/>
              <a:t>Izumida</a:t>
            </a:r>
            <a:r>
              <a:rPr lang="en-US" sz="1600" dirty="0"/>
              <a:t>, 2002; </a:t>
            </a:r>
            <a:r>
              <a:rPr lang="en-US" sz="1600" dirty="0" err="1"/>
              <a:t>Copestake</a:t>
            </a:r>
            <a:r>
              <a:rPr lang="en-US" sz="1600" dirty="0"/>
              <a:t> et al., 2005; </a:t>
            </a:r>
            <a:r>
              <a:rPr lang="en-US" sz="1600" dirty="0" err="1"/>
              <a:t>Cuong</a:t>
            </a:r>
            <a:r>
              <a:rPr lang="en-US" sz="1600" dirty="0"/>
              <a:t> </a:t>
            </a:r>
            <a:r>
              <a:rPr lang="en-US" sz="1600" dirty="0" smtClean="0"/>
              <a:t>2008, to name a few.</a:t>
            </a:r>
            <a:endParaRPr lang="en-US" sz="2400" dirty="0" smtClean="0"/>
          </a:p>
          <a:p>
            <a:pPr lvl="1">
              <a:buFont typeface="Wingdings" panose="05000000000000000000" pitchFamily="2" charset="2"/>
              <a:buChar char="§"/>
            </a:pPr>
            <a:r>
              <a:rPr lang="en-US" sz="2000" dirty="0" smtClean="0"/>
              <a:t> </a:t>
            </a:r>
            <a:r>
              <a:rPr lang="en-US" sz="2000" dirty="0" smtClean="0">
                <a:solidFill>
                  <a:srgbClr val="FF0000"/>
                </a:solidFill>
              </a:rPr>
              <a:t>Why </a:t>
            </a:r>
            <a:r>
              <a:rPr lang="en-US" sz="2000" dirty="0" err="1" smtClean="0">
                <a:solidFill>
                  <a:srgbClr val="FF0000"/>
                </a:solidFill>
              </a:rPr>
              <a:t>Ultrapoor</a:t>
            </a:r>
            <a:r>
              <a:rPr lang="en-US" sz="2000" dirty="0" smtClean="0">
                <a:solidFill>
                  <a:srgbClr val="FF0000"/>
                </a:solidFill>
              </a:rPr>
              <a:t> are excluded from the Microcredit? </a:t>
            </a:r>
          </a:p>
          <a:p>
            <a:pPr lvl="1">
              <a:buFont typeface="Wingdings" panose="05000000000000000000" pitchFamily="2" charset="2"/>
              <a:buChar char="§"/>
            </a:pPr>
            <a:r>
              <a:rPr lang="en-US" sz="2000" b="1" dirty="0" smtClean="0"/>
              <a:t>Demand Side Constraints: </a:t>
            </a:r>
          </a:p>
          <a:p>
            <a:pPr lvl="1">
              <a:buFont typeface="Wingdings" panose="05000000000000000000" pitchFamily="2" charset="2"/>
              <a:buChar char="§"/>
            </a:pPr>
            <a:r>
              <a:rPr lang="en-US" sz="2000" u="sng" dirty="0" smtClean="0"/>
              <a:t>heterogeneity </a:t>
            </a:r>
            <a:r>
              <a:rPr lang="en-US" sz="2000" u="sng" dirty="0"/>
              <a:t>in returns to </a:t>
            </a:r>
            <a:r>
              <a:rPr lang="en-US" sz="2000" u="sng" dirty="0" smtClean="0"/>
              <a:t>credit</a:t>
            </a:r>
            <a:r>
              <a:rPr lang="en-US" sz="2000" dirty="0"/>
              <a:t>:</a:t>
            </a:r>
            <a:r>
              <a:rPr lang="en-US" sz="2000" dirty="0" smtClean="0"/>
              <a:t> returns </a:t>
            </a:r>
            <a:r>
              <a:rPr lang="en-US" sz="2000" dirty="0"/>
              <a:t>are significantly different with client’s entrepreneurial ability and their household wealth (de Mel et al. 2008) </a:t>
            </a:r>
          </a:p>
          <a:p>
            <a:pPr lvl="1">
              <a:buFont typeface="Wingdings" panose="05000000000000000000" pitchFamily="2" charset="2"/>
              <a:buChar char="§"/>
            </a:pPr>
            <a:r>
              <a:rPr lang="en-US" sz="2000" dirty="0" smtClean="0"/>
              <a:t>Microcredit </a:t>
            </a:r>
            <a:r>
              <a:rPr lang="en-US" sz="2000" dirty="0"/>
              <a:t>impacts on income are positive only for households with an existing business or those who manage to start </a:t>
            </a:r>
            <a:r>
              <a:rPr lang="en-US" sz="2000" dirty="0" smtClean="0"/>
              <a:t>business</a:t>
            </a:r>
            <a:r>
              <a:rPr lang="en-US" sz="2000" dirty="0"/>
              <a:t> </a:t>
            </a:r>
            <a:r>
              <a:rPr lang="en-US" sz="2000" dirty="0" smtClean="0"/>
              <a:t>(Banerjee </a:t>
            </a:r>
            <a:r>
              <a:rPr lang="en-US" sz="2000" dirty="0"/>
              <a:t>et al. </a:t>
            </a:r>
            <a:r>
              <a:rPr lang="en-US" sz="2000" dirty="0" smtClean="0"/>
              <a:t>2013</a:t>
            </a:r>
            <a:r>
              <a:rPr lang="en-US" sz="2000" dirty="0"/>
              <a:t>) </a:t>
            </a:r>
            <a:endParaRPr lang="en-US" sz="2000" dirty="0" smtClean="0"/>
          </a:p>
          <a:p>
            <a:pPr lvl="1">
              <a:buFont typeface="Wingdings" panose="05000000000000000000" pitchFamily="2" charset="2"/>
              <a:buChar char="§"/>
            </a:pPr>
            <a:r>
              <a:rPr lang="en-US" sz="2000" dirty="0" smtClean="0"/>
              <a:t>Even targeted ultra poor programs </a:t>
            </a:r>
            <a:r>
              <a:rPr lang="en-US" sz="2000" dirty="0"/>
              <a:t>result in neither significantly greater total income nor asset accumulation of its </a:t>
            </a:r>
            <a:r>
              <a:rPr lang="en-US" sz="2000" dirty="0" smtClean="0"/>
              <a:t>beneficiaries (</a:t>
            </a:r>
            <a:r>
              <a:rPr lang="en-US" sz="2000" dirty="0" err="1" smtClean="0"/>
              <a:t>Morduch</a:t>
            </a:r>
            <a:r>
              <a:rPr lang="en-US" sz="2000" dirty="0" smtClean="0"/>
              <a:t> </a:t>
            </a:r>
            <a:r>
              <a:rPr lang="en-US" sz="2000" dirty="0"/>
              <a:t>et al. </a:t>
            </a:r>
            <a:r>
              <a:rPr lang="en-US" sz="2000" dirty="0" smtClean="0"/>
              <a:t>2013</a:t>
            </a:r>
            <a:r>
              <a:rPr lang="en-US" sz="2000" dirty="0"/>
              <a:t>) </a:t>
            </a:r>
            <a:endParaRPr lang="en-US" sz="2000" dirty="0" smtClean="0"/>
          </a:p>
          <a:p>
            <a:pPr lvl="1">
              <a:buFont typeface="Wingdings" panose="05000000000000000000" pitchFamily="2" charset="2"/>
              <a:buChar char="§"/>
            </a:pPr>
            <a:r>
              <a:rPr lang="en-US" sz="2000" dirty="0" err="1" smtClean="0"/>
              <a:t>Ultrapoor</a:t>
            </a:r>
            <a:r>
              <a:rPr lang="en-US" sz="2000" dirty="0" smtClean="0"/>
              <a:t> are typically less </a:t>
            </a:r>
            <a:r>
              <a:rPr lang="en-US" sz="2000" dirty="0"/>
              <a:t>experience or less willingness to participate in self-employed activities due to risk </a:t>
            </a:r>
            <a:r>
              <a:rPr lang="en-US" sz="2000" dirty="0" smtClean="0"/>
              <a:t>aversion. </a:t>
            </a:r>
          </a:p>
        </p:txBody>
      </p:sp>
    </p:spTree>
    <p:extLst>
      <p:ext uri="{BB962C8B-B14F-4D97-AF65-F5344CB8AC3E}">
        <p14:creationId xmlns:p14="http://schemas.microsoft.com/office/powerpoint/2010/main" val="9417528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a:xfrm>
            <a:off x="1097280" y="1845733"/>
            <a:ext cx="10058400" cy="4420595"/>
          </a:xfrm>
        </p:spPr>
        <p:txBody>
          <a:bodyPr>
            <a:normAutofit/>
          </a:bodyPr>
          <a:lstStyle/>
          <a:p>
            <a:pPr lvl="1">
              <a:buFont typeface="Wingdings" panose="05000000000000000000" pitchFamily="2" charset="2"/>
              <a:buChar char="§"/>
            </a:pPr>
            <a:r>
              <a:rPr lang="en-US" sz="2400" b="1" dirty="0"/>
              <a:t>Supply </a:t>
            </a:r>
            <a:r>
              <a:rPr lang="en-US" sz="2400" b="1" dirty="0" smtClean="0"/>
              <a:t>Side Constraints: </a:t>
            </a:r>
          </a:p>
          <a:p>
            <a:pPr lvl="1">
              <a:buFont typeface="Wingdings" panose="05000000000000000000" pitchFamily="2" charset="2"/>
              <a:buChar char="§"/>
            </a:pPr>
            <a:r>
              <a:rPr lang="en-US" sz="2400" u="sng" dirty="0"/>
              <a:t>D</a:t>
            </a:r>
            <a:r>
              <a:rPr lang="en-US" sz="2400" u="sng" dirty="0" smtClean="0"/>
              <a:t>efault </a:t>
            </a:r>
            <a:r>
              <a:rPr lang="en-US" sz="2400" u="sng" dirty="0"/>
              <a:t>risk of the </a:t>
            </a:r>
            <a:r>
              <a:rPr lang="en-US" sz="2400" u="sng" dirty="0" smtClean="0"/>
              <a:t>ultra poor</a:t>
            </a:r>
            <a:r>
              <a:rPr lang="en-US" sz="2400" dirty="0" smtClean="0"/>
              <a:t>: Ultra poor </a:t>
            </a:r>
            <a:r>
              <a:rPr lang="en-US" sz="2400" dirty="0"/>
              <a:t>would demand </a:t>
            </a:r>
            <a:r>
              <a:rPr lang="en-US" sz="2400" dirty="0" smtClean="0"/>
              <a:t>more cash for </a:t>
            </a:r>
            <a:r>
              <a:rPr lang="en-US" sz="2400" dirty="0"/>
              <a:t>making daily ends meet rather than for productive investment to expand </a:t>
            </a:r>
            <a:r>
              <a:rPr lang="en-US" sz="2400" dirty="0" smtClean="0"/>
              <a:t>business</a:t>
            </a:r>
            <a:r>
              <a:rPr lang="en-US" sz="2400" dirty="0"/>
              <a:t>.</a:t>
            </a:r>
            <a:endParaRPr lang="en-US" sz="2400" dirty="0" smtClean="0"/>
          </a:p>
          <a:p>
            <a:pPr lvl="1">
              <a:buFont typeface="Wingdings" panose="05000000000000000000" pitchFamily="2" charset="2"/>
              <a:buChar char="§"/>
            </a:pPr>
            <a:r>
              <a:rPr lang="en-US" sz="2400" u="sng" dirty="0" smtClean="0"/>
              <a:t>Moral hazard</a:t>
            </a:r>
            <a:r>
              <a:rPr lang="en-US" sz="2400" dirty="0" smtClean="0"/>
              <a:t>: </a:t>
            </a:r>
            <a:r>
              <a:rPr lang="en-US" sz="2400" dirty="0" err="1" smtClean="0"/>
              <a:t>ultrapoor</a:t>
            </a:r>
            <a:r>
              <a:rPr lang="en-US" sz="2400" dirty="0" smtClean="0"/>
              <a:t> are </a:t>
            </a:r>
            <a:r>
              <a:rPr lang="en-US" sz="2400" dirty="0"/>
              <a:t>more mobile than the moderately poor and non-poor because of their lack of </a:t>
            </a:r>
            <a:r>
              <a:rPr lang="en-US" sz="2400" dirty="0" smtClean="0"/>
              <a:t>immobile assets.</a:t>
            </a:r>
          </a:p>
          <a:p>
            <a:pPr lvl="1">
              <a:buFont typeface="Wingdings" panose="05000000000000000000" pitchFamily="2" charset="2"/>
              <a:buChar char="§"/>
            </a:pPr>
            <a:r>
              <a:rPr lang="en-US" sz="2400" dirty="0" smtClean="0">
                <a:solidFill>
                  <a:srgbClr val="FF0000"/>
                </a:solidFill>
              </a:rPr>
              <a:t>The PROBLEM:</a:t>
            </a:r>
          </a:p>
          <a:p>
            <a:pPr lvl="1">
              <a:buFont typeface="Wingdings" panose="05000000000000000000" pitchFamily="2" charset="2"/>
              <a:buChar char="§"/>
            </a:pPr>
            <a:r>
              <a:rPr lang="en-US" sz="2400" dirty="0" err="1" smtClean="0"/>
              <a:t>Ultrapoor</a:t>
            </a:r>
            <a:r>
              <a:rPr lang="en-US" sz="2400" dirty="0" smtClean="0"/>
              <a:t> are not being targeted, they are largely excluded from typical microcredit program</a:t>
            </a:r>
          </a:p>
          <a:p>
            <a:pPr lvl="1">
              <a:buFont typeface="Wingdings" panose="05000000000000000000" pitchFamily="2" charset="2"/>
              <a:buChar char="§"/>
            </a:pPr>
            <a:r>
              <a:rPr lang="en-US" sz="2400" dirty="0" err="1" smtClean="0"/>
              <a:t>Ultrapoor</a:t>
            </a:r>
            <a:r>
              <a:rPr lang="en-US" sz="2400" dirty="0" smtClean="0"/>
              <a:t> have to rely on informal borrowing, either from loan sharks or social networks.</a:t>
            </a:r>
          </a:p>
          <a:p>
            <a:pPr lvl="1">
              <a:buFont typeface="Wingdings" panose="05000000000000000000" pitchFamily="2" charset="2"/>
              <a:buChar char="§"/>
            </a:pPr>
            <a:r>
              <a:rPr lang="en-US" sz="2400" dirty="0" smtClean="0"/>
              <a:t>Typical Microcredit design may not be suitable for </a:t>
            </a:r>
            <a:r>
              <a:rPr lang="en-US" sz="2400" dirty="0" err="1" smtClean="0"/>
              <a:t>ultrapoor</a:t>
            </a:r>
            <a:r>
              <a:rPr lang="en-US" sz="2400" dirty="0" smtClean="0"/>
              <a:t>.</a:t>
            </a:r>
          </a:p>
          <a:p>
            <a:pPr lvl="1">
              <a:buFont typeface="Wingdings" panose="05000000000000000000" pitchFamily="2" charset="2"/>
              <a:buChar char="§"/>
            </a:pPr>
            <a:endParaRPr lang="en-US" dirty="0"/>
          </a:p>
        </p:txBody>
      </p:sp>
    </p:spTree>
    <p:extLst>
      <p:ext uri="{BB962C8B-B14F-4D97-AF65-F5344CB8AC3E}">
        <p14:creationId xmlns:p14="http://schemas.microsoft.com/office/powerpoint/2010/main" val="26887467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Motivation</a:t>
            </a:r>
            <a:endParaRPr lang="en-US" dirty="0"/>
          </a:p>
        </p:txBody>
      </p:sp>
      <p:sp>
        <p:nvSpPr>
          <p:cNvPr id="3" name="Content Placeholder 2"/>
          <p:cNvSpPr>
            <a:spLocks noGrp="1"/>
          </p:cNvSpPr>
          <p:nvPr>
            <p:ph idx="1"/>
          </p:nvPr>
        </p:nvSpPr>
        <p:spPr>
          <a:xfrm>
            <a:off x="1097280" y="1845734"/>
            <a:ext cx="10058400" cy="4434042"/>
          </a:xfrm>
        </p:spPr>
        <p:txBody>
          <a:bodyPr/>
          <a:lstStyle/>
          <a:p>
            <a:pPr lvl="1">
              <a:buFont typeface="Wingdings" panose="05000000000000000000" pitchFamily="2" charset="2"/>
              <a:buChar char="§"/>
            </a:pPr>
            <a:r>
              <a:rPr lang="en-US" sz="2800" dirty="0"/>
              <a:t>We do not know what type of credit is preferred by </a:t>
            </a:r>
            <a:r>
              <a:rPr lang="en-US" sz="2800" dirty="0" smtClean="0"/>
              <a:t>ultra </a:t>
            </a:r>
            <a:r>
              <a:rPr lang="en-US" sz="2800" dirty="0" err="1" smtClean="0"/>
              <a:t>poors</a:t>
            </a:r>
            <a:r>
              <a:rPr lang="en-US" sz="2800" dirty="0" smtClean="0"/>
              <a:t>?</a:t>
            </a:r>
          </a:p>
          <a:p>
            <a:pPr lvl="2">
              <a:buFont typeface="Wingdings" panose="05000000000000000000" pitchFamily="2" charset="2"/>
              <a:buChar char="§"/>
            </a:pPr>
            <a:r>
              <a:rPr lang="en-US" sz="2400" dirty="0" smtClean="0"/>
              <a:t>Small Loan? (</a:t>
            </a:r>
            <a:r>
              <a:rPr lang="en-US" sz="2400" dirty="0" err="1" smtClean="0"/>
              <a:t>Hulme</a:t>
            </a:r>
            <a:r>
              <a:rPr lang="en-US" sz="2400" dirty="0" smtClean="0"/>
              <a:t> 1999)</a:t>
            </a:r>
          </a:p>
          <a:p>
            <a:pPr lvl="2">
              <a:buFont typeface="Wingdings" panose="05000000000000000000" pitchFamily="2" charset="2"/>
              <a:buChar char="§"/>
            </a:pPr>
            <a:r>
              <a:rPr lang="en-US" sz="2800" dirty="0" smtClean="0"/>
              <a:t>Larger grace period (Field et al. 2013)</a:t>
            </a:r>
          </a:p>
          <a:p>
            <a:pPr lvl="2">
              <a:buFont typeface="Wingdings" panose="05000000000000000000" pitchFamily="2" charset="2"/>
              <a:buChar char="§"/>
            </a:pPr>
            <a:r>
              <a:rPr lang="en-US" sz="2800" dirty="0" smtClean="0"/>
              <a:t>Larger loan to have a lumpy investment to get them out of poverty (</a:t>
            </a:r>
            <a:r>
              <a:rPr lang="en-US" sz="2800" dirty="0"/>
              <a:t>(</a:t>
            </a:r>
            <a:r>
              <a:rPr lang="en-US" sz="2800" dirty="0" err="1"/>
              <a:t>Galor</a:t>
            </a:r>
            <a:r>
              <a:rPr lang="en-US" sz="2800" dirty="0"/>
              <a:t> and </a:t>
            </a:r>
            <a:r>
              <a:rPr lang="en-US" sz="2800" dirty="0" err="1"/>
              <a:t>Zeira</a:t>
            </a:r>
            <a:r>
              <a:rPr lang="en-US" sz="2800" dirty="0"/>
              <a:t>, 1993; </a:t>
            </a:r>
            <a:r>
              <a:rPr lang="en-US" sz="2800" dirty="0" err="1"/>
              <a:t>Lybbert</a:t>
            </a:r>
            <a:r>
              <a:rPr lang="en-US" sz="2800" dirty="0"/>
              <a:t> and Barrett, </a:t>
            </a:r>
            <a:r>
              <a:rPr lang="en-US" sz="2800" dirty="0" smtClean="0"/>
              <a:t>2010)</a:t>
            </a:r>
          </a:p>
          <a:p>
            <a:pPr marL="384048" lvl="2" indent="0">
              <a:buNone/>
            </a:pPr>
            <a:endParaRPr lang="en-US" sz="2800" dirty="0" smtClean="0"/>
          </a:p>
          <a:p>
            <a:pPr lvl="1">
              <a:buFont typeface="Wingdings" panose="05000000000000000000" pitchFamily="2" charset="2"/>
              <a:buChar char="§"/>
            </a:pPr>
            <a:r>
              <a:rPr lang="en-US" sz="2800" b="1" dirty="0" smtClean="0"/>
              <a:t>Research Question: </a:t>
            </a:r>
          </a:p>
          <a:p>
            <a:pPr marL="201168" lvl="1" indent="0">
              <a:buNone/>
            </a:pPr>
            <a:r>
              <a:rPr lang="en-US" sz="2800" b="1" dirty="0"/>
              <a:t>	</a:t>
            </a:r>
            <a:r>
              <a:rPr lang="en-US" sz="2800" b="1" dirty="0" smtClean="0"/>
              <a:t>What type of credit and contract design is preferred by the 	ultra poor?</a:t>
            </a:r>
          </a:p>
          <a:p>
            <a:pPr lvl="1">
              <a:buFont typeface="Wingdings" panose="05000000000000000000" pitchFamily="2" charset="2"/>
              <a:buChar char="§"/>
            </a:pPr>
            <a:endParaRPr lang="en-US" dirty="0"/>
          </a:p>
        </p:txBody>
      </p:sp>
    </p:spTree>
    <p:extLst>
      <p:ext uri="{BB962C8B-B14F-4D97-AF65-F5344CB8AC3E}">
        <p14:creationId xmlns:p14="http://schemas.microsoft.com/office/powerpoint/2010/main" val="20371002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Area</a:t>
            </a:r>
            <a:endParaRPr lang="en-US" dirty="0"/>
          </a:p>
        </p:txBody>
      </p:sp>
      <p:sp>
        <p:nvSpPr>
          <p:cNvPr id="3" name="Content Placeholder 2"/>
          <p:cNvSpPr>
            <a:spLocks noGrp="1"/>
          </p:cNvSpPr>
          <p:nvPr>
            <p:ph idx="1"/>
          </p:nvPr>
        </p:nvSpPr>
        <p:spPr>
          <a:xfrm>
            <a:off x="1097280" y="1845734"/>
            <a:ext cx="10058400" cy="4447490"/>
          </a:xfrm>
        </p:spPr>
        <p:txBody>
          <a:bodyPr>
            <a:noAutofit/>
          </a:bodyPr>
          <a:lstStyle/>
          <a:p>
            <a:pPr lvl="1">
              <a:buFont typeface="Wingdings" panose="05000000000000000000" pitchFamily="2" charset="2"/>
              <a:buChar char="§"/>
            </a:pPr>
            <a:r>
              <a:rPr lang="en-US" sz="2400" dirty="0"/>
              <a:t>The study has been conducted in the river island areas, known as “</a:t>
            </a:r>
            <a:r>
              <a:rPr lang="en-US" sz="2400" i="1" dirty="0"/>
              <a:t>Char</a:t>
            </a:r>
            <a:r>
              <a:rPr lang="en-US" sz="2400" dirty="0"/>
              <a:t>” in </a:t>
            </a:r>
            <a:r>
              <a:rPr lang="en-US" sz="2400" dirty="0" smtClean="0"/>
              <a:t>northern </a:t>
            </a:r>
            <a:r>
              <a:rPr lang="en-US" sz="2400" dirty="0"/>
              <a:t>Bangladesh in </a:t>
            </a:r>
            <a:r>
              <a:rPr lang="en-US" sz="2400" dirty="0" err="1"/>
              <a:t>Gaibandha</a:t>
            </a:r>
            <a:r>
              <a:rPr lang="en-US" sz="2400" dirty="0"/>
              <a:t> and </a:t>
            </a:r>
            <a:r>
              <a:rPr lang="en-US" sz="2400" dirty="0" err="1"/>
              <a:t>Kurigram</a:t>
            </a:r>
            <a:r>
              <a:rPr lang="en-US" sz="2400" dirty="0"/>
              <a:t> </a:t>
            </a:r>
            <a:r>
              <a:rPr lang="en-US" sz="2400" dirty="0" smtClean="0"/>
              <a:t>districts</a:t>
            </a:r>
          </a:p>
          <a:p>
            <a:pPr lvl="1">
              <a:buFont typeface="Wingdings" panose="05000000000000000000" pitchFamily="2" charset="2"/>
              <a:buChar char="§"/>
            </a:pPr>
            <a:r>
              <a:rPr lang="en-US" sz="2400" i="1" dirty="0"/>
              <a:t>Chars</a:t>
            </a:r>
            <a:r>
              <a:rPr lang="en-US" sz="2400" dirty="0"/>
              <a:t> are formed by sediments and silt depositions, and are prone to cyclical river erosion and floods</a:t>
            </a:r>
            <a:r>
              <a:rPr lang="en-US" sz="2400" dirty="0" smtClean="0"/>
              <a:t>.</a:t>
            </a:r>
          </a:p>
          <a:p>
            <a:pPr lvl="1">
              <a:buFont typeface="Wingdings" panose="05000000000000000000" pitchFamily="2" charset="2"/>
              <a:buChar char="§"/>
            </a:pPr>
            <a:r>
              <a:rPr lang="en-US" sz="2400" i="1" dirty="0"/>
              <a:t>Chars</a:t>
            </a:r>
            <a:r>
              <a:rPr lang="en-US" sz="2400" dirty="0"/>
              <a:t> </a:t>
            </a:r>
            <a:r>
              <a:rPr lang="en-US" sz="2400" dirty="0" smtClean="0"/>
              <a:t>are </a:t>
            </a:r>
            <a:r>
              <a:rPr lang="en-US" sz="2400" dirty="0"/>
              <a:t>not stable in its size and even in its </a:t>
            </a:r>
            <a:r>
              <a:rPr lang="en-US" sz="2400" dirty="0" smtClean="0"/>
              <a:t>existence</a:t>
            </a:r>
            <a:r>
              <a:rPr lang="en-US" sz="2400" dirty="0"/>
              <a:t>.</a:t>
            </a:r>
            <a:endParaRPr lang="en-US" sz="2400" dirty="0" smtClean="0"/>
          </a:p>
          <a:p>
            <a:pPr lvl="1">
              <a:buFont typeface="Wingdings" panose="05000000000000000000" pitchFamily="2" charset="2"/>
              <a:buChar char="§"/>
            </a:pPr>
            <a:r>
              <a:rPr lang="en-US" sz="2400" i="1" dirty="0"/>
              <a:t>Chars </a:t>
            </a:r>
            <a:r>
              <a:rPr lang="en-US" sz="2400" dirty="0"/>
              <a:t>absorb the habitants of </a:t>
            </a:r>
            <a:r>
              <a:rPr lang="en-US" sz="2400" dirty="0" err="1"/>
              <a:t>ultrapoor</a:t>
            </a:r>
            <a:r>
              <a:rPr lang="en-US" sz="2400" dirty="0"/>
              <a:t> households who are forced to relocate as a desperate attempt for survival across islands due to river erosion and floods. </a:t>
            </a:r>
            <a:endParaRPr lang="en-US" sz="2400" dirty="0" smtClean="0"/>
          </a:p>
          <a:p>
            <a:pPr lvl="1">
              <a:buFont typeface="Wingdings" panose="05000000000000000000" pitchFamily="2" charset="2"/>
              <a:buChar char="§"/>
            </a:pPr>
            <a:r>
              <a:rPr lang="en-US" sz="2400" dirty="0"/>
              <a:t>Seasonal floods periodically happen during the wet seasons as </a:t>
            </a:r>
            <a:r>
              <a:rPr lang="en-US" sz="2400" dirty="0" smtClean="0"/>
              <a:t>monsoon.</a:t>
            </a:r>
            <a:endParaRPr lang="en-US" sz="2400" dirty="0"/>
          </a:p>
        </p:txBody>
      </p:sp>
    </p:spTree>
    <p:extLst>
      <p:ext uri="{BB962C8B-B14F-4D97-AF65-F5344CB8AC3E}">
        <p14:creationId xmlns:p14="http://schemas.microsoft.com/office/powerpoint/2010/main" val="11005042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b="1" dirty="0" smtClean="0"/>
              <a:t>RCT intervention </a:t>
            </a:r>
            <a:br>
              <a:rPr kumimoji="1" lang="en-US" altLang="ja-JP" b="1" dirty="0" smtClean="0"/>
            </a:br>
            <a:r>
              <a:rPr kumimoji="1" lang="en-US" altLang="ja-JP" b="1" dirty="0" smtClean="0"/>
              <a:t>with an </a:t>
            </a:r>
            <a:r>
              <a:rPr lang="en-US" altLang="ja-JP" b="1" dirty="0" smtClean="0"/>
              <a:t>NGO</a:t>
            </a:r>
            <a:endParaRPr kumimoji="1" lang="ja-JP" altLang="en-US" b="1" dirty="0"/>
          </a:p>
        </p:txBody>
      </p:sp>
      <p:sp>
        <p:nvSpPr>
          <p:cNvPr id="5" name="コンテンツ プレースホルダー 4"/>
          <p:cNvSpPr>
            <a:spLocks noGrp="1"/>
          </p:cNvSpPr>
          <p:nvPr>
            <p:ph sz="half" idx="1"/>
          </p:nvPr>
        </p:nvSpPr>
        <p:spPr/>
        <p:txBody>
          <a:bodyPr/>
          <a:lstStyle/>
          <a:p>
            <a:r>
              <a:rPr kumimoji="1" lang="en-US" altLang="ja-JP" sz="2400" b="1" dirty="0"/>
              <a:t>Our </a:t>
            </a:r>
            <a:r>
              <a:rPr lang="en-US" altLang="ja-JP" sz="2400" b="1" dirty="0"/>
              <a:t>counterpart </a:t>
            </a:r>
            <a:r>
              <a:rPr lang="en-US" altLang="ja-JP" sz="2400" b="1" dirty="0" smtClean="0"/>
              <a:t>NGO: </a:t>
            </a:r>
          </a:p>
          <a:p>
            <a:r>
              <a:rPr lang="en-US" altLang="ja-JP" sz="2400" b="1" dirty="0" err="1" smtClean="0"/>
              <a:t>Gana</a:t>
            </a:r>
            <a:r>
              <a:rPr lang="en-US" altLang="ja-JP" sz="2400" b="1" dirty="0" smtClean="0"/>
              <a:t> </a:t>
            </a:r>
            <a:r>
              <a:rPr lang="en-US" altLang="ja-JP" sz="2400" b="1" dirty="0" err="1"/>
              <a:t>Unnayan</a:t>
            </a:r>
            <a:r>
              <a:rPr lang="en-US" altLang="ja-JP" sz="2400" b="1" dirty="0"/>
              <a:t> Kendra (GUK)</a:t>
            </a:r>
            <a:endParaRPr kumimoji="1" lang="en-US" altLang="ja-JP" sz="2400" b="1" dirty="0"/>
          </a:p>
          <a:p>
            <a:pPr lvl="1"/>
            <a:r>
              <a:rPr lang="en-US" altLang="ja-JP" b="1" dirty="0"/>
              <a:t>Local NGO based on </a:t>
            </a:r>
            <a:r>
              <a:rPr lang="en-US" altLang="ja-JP" b="1" dirty="0" err="1"/>
              <a:t>Gaibandha</a:t>
            </a:r>
            <a:r>
              <a:rPr lang="en-US" altLang="ja-JP" b="1" dirty="0"/>
              <a:t> District.</a:t>
            </a:r>
          </a:p>
          <a:p>
            <a:pPr lvl="1"/>
            <a:r>
              <a:rPr lang="en-US" altLang="ja-JP" b="1" dirty="0"/>
              <a:t>Targeted at women, ultrapoor, and </a:t>
            </a:r>
            <a:r>
              <a:rPr lang="en-US" altLang="ja-JP" b="1" i="1" dirty="0"/>
              <a:t>char</a:t>
            </a:r>
            <a:r>
              <a:rPr lang="en-US" altLang="ja-JP" b="1" dirty="0"/>
              <a:t> areas</a:t>
            </a:r>
          </a:p>
          <a:p>
            <a:r>
              <a:rPr lang="en-US" altLang="ja-JP" sz="2400" b="1" dirty="0"/>
              <a:t>Project target </a:t>
            </a:r>
            <a:r>
              <a:rPr lang="en-US" altLang="ja-JP" sz="2400" b="1" dirty="0" smtClean="0"/>
              <a:t>area: </a:t>
            </a:r>
          </a:p>
          <a:p>
            <a:r>
              <a:rPr lang="en-US" altLang="ja-JP" sz="2400" b="1" dirty="0" smtClean="0"/>
              <a:t>Microcredit-virgin chars </a:t>
            </a:r>
            <a:r>
              <a:rPr lang="en-US" altLang="ja-JP" sz="2400" b="1" dirty="0"/>
              <a:t>in Gaibandha District and Kurigram District</a:t>
            </a:r>
          </a:p>
        </p:txBody>
      </p:sp>
      <p:sp>
        <p:nvSpPr>
          <p:cNvPr id="2" name="Content Placeholder 1"/>
          <p:cNvSpPr>
            <a:spLocks noGrp="1"/>
          </p:cNvSpPr>
          <p:nvPr>
            <p:ph sz="half" idx="2"/>
          </p:nvPr>
        </p:nvSpPr>
        <p:spPr/>
        <p:txBody>
          <a:bodyPr/>
          <a:lstStyle/>
          <a:p>
            <a:endParaRPr lang="en-US"/>
          </a:p>
        </p:txBody>
      </p:sp>
      <p:sp>
        <p:nvSpPr>
          <p:cNvPr id="3" name="スライド番号プレースホルダー 2"/>
          <p:cNvSpPr>
            <a:spLocks noGrp="1"/>
          </p:cNvSpPr>
          <p:nvPr>
            <p:ph type="sldNum" sz="quarter" idx="12"/>
          </p:nvPr>
        </p:nvSpPr>
        <p:spPr/>
        <p:txBody>
          <a:bodyPr/>
          <a:lstStyle/>
          <a:p>
            <a:pPr>
              <a:defRPr/>
            </a:pPr>
            <a:fld id="{E4B4114F-B31F-41C4-BFC3-007F9340FB82}" type="slidenum">
              <a:rPr lang="en-US" altLang="ja-JP" smtClean="0"/>
              <a:pPr>
                <a:defRPr/>
              </a:pPr>
              <a:t>7</a:t>
            </a:fld>
            <a:endParaRPr lang="en-US" altLang="ja-JP"/>
          </a:p>
        </p:txBody>
      </p:sp>
      <p:pic>
        <p:nvPicPr>
          <p:cNvPr id="9" name="Picture 2"/>
          <p:cNvPicPr>
            <a:picLocks noChangeAspect="1" noChangeArrowheads="1"/>
          </p:cNvPicPr>
          <p:nvPr/>
        </p:nvPicPr>
        <p:blipFill>
          <a:blip r:embed="rId2" cstate="print"/>
          <a:srcRect/>
          <a:stretch>
            <a:fillRect/>
          </a:stretch>
        </p:blipFill>
        <p:spPr bwMode="auto">
          <a:xfrm>
            <a:off x="6200667" y="114402"/>
            <a:ext cx="5011816" cy="661353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933811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b="1" dirty="0" smtClean="0"/>
              <a:t>Topographic characteristics of </a:t>
            </a:r>
            <a:r>
              <a:rPr kumimoji="1" lang="en-US" altLang="ja-JP" b="1" i="1" dirty="0" smtClean="0"/>
              <a:t>Chars </a:t>
            </a:r>
            <a:r>
              <a:rPr kumimoji="1" lang="en-US" altLang="ja-JP" b="1" dirty="0" smtClean="0"/>
              <a:t>(River Islands)</a:t>
            </a:r>
            <a:endParaRPr kumimoji="1" lang="ja-JP" altLang="en-US" b="1" dirty="0"/>
          </a:p>
        </p:txBody>
      </p:sp>
      <p:sp>
        <p:nvSpPr>
          <p:cNvPr id="8" name="Picture Placeholder 7"/>
          <p:cNvSpPr>
            <a:spLocks noGrp="1"/>
          </p:cNvSpPr>
          <p:nvPr>
            <p:ph type="pic" idx="1"/>
          </p:nvPr>
        </p:nvSpPr>
        <p:spPr/>
      </p:sp>
      <p:sp>
        <p:nvSpPr>
          <p:cNvPr id="7" name="Text Placeholder 6"/>
          <p:cNvSpPr>
            <a:spLocks noGrp="1"/>
          </p:cNvSpPr>
          <p:nvPr>
            <p:ph type="body" sz="half" idx="2"/>
          </p:nvPr>
        </p:nvSpPr>
        <p:spPr/>
        <p:txBody>
          <a:bodyPr>
            <a:normAutofit/>
          </a:bodyPr>
          <a:lstStyle/>
          <a:p>
            <a:r>
              <a:rPr lang="en-US" sz="2800" dirty="0" smtClean="0"/>
              <a:t>Google Maps</a:t>
            </a:r>
            <a:endParaRPr lang="en-US" sz="2800" dirty="0"/>
          </a:p>
        </p:txBody>
      </p:sp>
      <p:sp>
        <p:nvSpPr>
          <p:cNvPr id="3" name="スライド番号プレースホルダー 2"/>
          <p:cNvSpPr>
            <a:spLocks noGrp="1"/>
          </p:cNvSpPr>
          <p:nvPr>
            <p:ph type="sldNum" sz="quarter" idx="12"/>
          </p:nvPr>
        </p:nvSpPr>
        <p:spPr/>
        <p:txBody>
          <a:bodyPr/>
          <a:lstStyle/>
          <a:p>
            <a:pPr>
              <a:defRPr/>
            </a:pPr>
            <a:fld id="{E4B4114F-B31F-41C4-BFC3-007F9340FB82}" type="slidenum">
              <a:rPr lang="en-US" altLang="ja-JP" smtClean="0"/>
              <a:pPr>
                <a:defRPr/>
              </a:pPr>
              <a:t>8</a:t>
            </a:fld>
            <a:endParaRPr lang="en-US" altLang="ja-JP"/>
          </a:p>
        </p:txBody>
      </p:sp>
      <p:pic>
        <p:nvPicPr>
          <p:cNvPr id="2" name="図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0750" cy="5356829"/>
          </a:xfrm>
          <a:prstGeom prst="rect">
            <a:avLst/>
          </a:prstGeom>
        </p:spPr>
      </p:pic>
    </p:spTree>
    <p:extLst>
      <p:ext uri="{BB962C8B-B14F-4D97-AF65-F5344CB8AC3E}">
        <p14:creationId xmlns:p14="http://schemas.microsoft.com/office/powerpoint/2010/main" val="301463733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Char Livelihood</a:t>
            </a:r>
            <a:endParaRPr lang="en-US" dirty="0"/>
          </a:p>
        </p:txBody>
      </p:sp>
      <p:pic>
        <p:nvPicPr>
          <p:cNvPr id="7" name="Picture 3"/>
          <p:cNvPicPr>
            <a:picLocks noGrp="1" noChangeAspect="1" noChangeArrowheads="1"/>
          </p:cNvPicPr>
          <p:nvPr>
            <p:ph type="pic" idx="1"/>
          </p:nvPr>
        </p:nvPicPr>
        <p:blipFill>
          <a:blip r:embed="rId2" cstate="print"/>
          <a:srcRect t="23140" b="23140"/>
          <a:stretch>
            <a:fillRect/>
          </a:stretch>
        </p:blipFill>
        <p:spPr bwMode="auto">
          <a:prstGeom prst="rect">
            <a:avLst/>
          </a:prstGeom>
          <a:noFill/>
          <a:ln w="9525">
            <a:noFill/>
            <a:miter lim="800000"/>
            <a:headEnd/>
            <a:tailEnd/>
          </a:ln>
          <a:effectLst/>
        </p:spPr>
      </p:pic>
      <p:sp>
        <p:nvSpPr>
          <p:cNvPr id="3" name="Text Placeholder 2"/>
          <p:cNvSpPr>
            <a:spLocks noGrp="1"/>
          </p:cNvSpPr>
          <p:nvPr>
            <p:ph type="body" sz="half" idx="2"/>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3AD78B1C-2C08-4EF2-B4D0-B5DE4BFBC662}" type="slidenum">
              <a:rPr lang="en-US" altLang="ja-JP" smtClean="0"/>
              <a:pPr>
                <a:defRPr/>
              </a:pPr>
              <a:t>9</a:t>
            </a:fld>
            <a:endParaRPr lang="en-US" altLang="ja-JP"/>
          </a:p>
        </p:txBody>
      </p:sp>
    </p:spTree>
    <p:extLst>
      <p:ext uri="{BB962C8B-B14F-4D97-AF65-F5344CB8AC3E}">
        <p14:creationId xmlns:p14="http://schemas.microsoft.com/office/powerpoint/2010/main" val="181211812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364</TotalTime>
  <Words>1191</Words>
  <Application>Microsoft Office PowerPoint</Application>
  <PresentationFormat>ワイド画面</PresentationFormat>
  <Paragraphs>97</Paragraphs>
  <Slides>23</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23</vt:i4>
      </vt:variant>
    </vt:vector>
  </HeadingPairs>
  <TitlesOfParts>
    <vt:vector size="28" baseType="lpstr">
      <vt:lpstr>ＭＳ Ｐゴシック</vt:lpstr>
      <vt:lpstr>Calibri</vt:lpstr>
      <vt:lpstr>Calibri Light</vt:lpstr>
      <vt:lpstr>Wingdings</vt:lpstr>
      <vt:lpstr>Retrospect</vt:lpstr>
      <vt:lpstr>How Does Contract Design Affect the Uptake of Microcredit among the Ultrapoor?  Experimental Evidence from River Islands of Northern Bangladesh  Kazushi Takahasi (Sophia University), Abu Shonchoy (IDE-JETRO) Seiro Ito (IDE-JETRO) and Takashi Kurosaki (Hitotshubashi University)</vt:lpstr>
      <vt:lpstr>Outline of the presentation</vt:lpstr>
      <vt:lpstr>Background</vt:lpstr>
      <vt:lpstr>Background</vt:lpstr>
      <vt:lpstr>Research Motivation</vt:lpstr>
      <vt:lpstr>Research Area</vt:lpstr>
      <vt:lpstr>RCT intervention  with an NGO</vt:lpstr>
      <vt:lpstr>Topographic characteristics of Chars (River Islands)</vt:lpstr>
      <vt:lpstr>Char Livelihood</vt:lpstr>
      <vt:lpstr>A typical Char in Gaibandha</vt:lpstr>
      <vt:lpstr>Flood in the Char areas</vt:lpstr>
      <vt:lpstr>Experimental Design</vt:lpstr>
      <vt:lpstr>Experimental Design</vt:lpstr>
      <vt:lpstr> Credit Borrowing Groups in “Char” areas</vt:lpstr>
      <vt:lpstr>Chronological Sequence of Acceptance</vt:lpstr>
      <vt:lpstr>Group Level Acceptance/Rejection</vt:lpstr>
      <vt:lpstr>Individual Acceptance</vt:lpstr>
      <vt:lpstr>Individual Rejection Comparison Between treatment and control</vt:lpstr>
      <vt:lpstr>Determinates of  Group level acceptance</vt:lpstr>
      <vt:lpstr>Determinates of Individual  level acceptance, Conditional  on Group  Acceptance</vt:lpstr>
      <vt:lpstr>Determinates of Individual  level acceptance, Conditional  on Group  Acceptance</vt:lpstr>
      <vt:lpstr>Findings</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Contract Design Affect the Uptake of Microcredit among the Ultrapoor?  Experimental Evidence from River Islands of Northern Bangladesh  Kazushi Takahasi (IDE-JETRO), Abu Shonchoy (IDE-JETRO and University of Tokyo), PRESENTER Seiro Ito (IDE-JETRO) and Takashi Kurosaki (Hitotshubashi University)</dc:title>
  <dc:creator>Parves Shonchoy</dc:creator>
  <cp:lastModifiedBy>seiro ito</cp:lastModifiedBy>
  <cp:revision>24</cp:revision>
  <dcterms:created xsi:type="dcterms:W3CDTF">2014-08-30T11:48:16Z</dcterms:created>
  <dcterms:modified xsi:type="dcterms:W3CDTF">2017-03-14T22:44:15Z</dcterms:modified>
</cp:coreProperties>
</file>

<file path=docProps/thumbnail.jpeg>
</file>